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338" r:id="rId5"/>
    <p:sldId id="339" r:id="rId6"/>
    <p:sldId id="350" r:id="rId7"/>
    <p:sldId id="357" r:id="rId8"/>
    <p:sldId id="340" r:id="rId9"/>
    <p:sldId id="347" r:id="rId10"/>
    <p:sldId id="367" r:id="rId11"/>
    <p:sldId id="349" r:id="rId12"/>
    <p:sldId id="343" r:id="rId13"/>
    <p:sldId id="257" r:id="rId14"/>
    <p:sldId id="342" r:id="rId15"/>
    <p:sldId id="379" r:id="rId16"/>
    <p:sldId id="371" r:id="rId17"/>
    <p:sldId id="354" r:id="rId18"/>
    <p:sldId id="355" r:id="rId19"/>
    <p:sldId id="388" r:id="rId20"/>
    <p:sldId id="389" r:id="rId21"/>
    <p:sldId id="351" r:id="rId22"/>
    <p:sldId id="365" r:id="rId23"/>
    <p:sldId id="366" r:id="rId24"/>
    <p:sldId id="369" r:id="rId25"/>
    <p:sldId id="362" r:id="rId26"/>
    <p:sldId id="363" r:id="rId27"/>
    <p:sldId id="364" r:id="rId28"/>
    <p:sldId id="372" r:id="rId29"/>
    <p:sldId id="346" r:id="rId30"/>
    <p:sldId id="356" r:id="rId31"/>
    <p:sldId id="368" r:id="rId32"/>
    <p:sldId id="390" r:id="rId33"/>
    <p:sldId id="391" r:id="rId34"/>
    <p:sldId id="358" r:id="rId35"/>
    <p:sldId id="374" r:id="rId36"/>
    <p:sldId id="370" r:id="rId37"/>
    <p:sldId id="281" r:id="rId38"/>
    <p:sldId id="282" r:id="rId39"/>
    <p:sldId id="376" r:id="rId40"/>
    <p:sldId id="279" r:id="rId41"/>
    <p:sldId id="377" r:id="rId42"/>
    <p:sldId id="380" r:id="rId43"/>
    <p:sldId id="384" r:id="rId44"/>
    <p:sldId id="382" r:id="rId45"/>
    <p:sldId id="316" r:id="rId46"/>
    <p:sldId id="317" r:id="rId47"/>
    <p:sldId id="385" r:id="rId48"/>
    <p:sldId id="359" r:id="rId49"/>
    <p:sldId id="387" r:id="rId50"/>
    <p:sldId id="386" r:id="rId51"/>
    <p:sldId id="360" r:id="rId52"/>
    <p:sldId id="361" r:id="rId53"/>
    <p:sldId id="353" r:id="rId54"/>
    <p:sldId id="348" r:id="rId55"/>
    <p:sldId id="383" r:id="rId56"/>
    <p:sldId id="381" r:id="rId57"/>
    <p:sldId id="344" r:id="rId58"/>
    <p:sldId id="262" r:id="rId59"/>
    <p:sldId id="264" r:id="rId60"/>
    <p:sldId id="276" r:id="rId61"/>
    <p:sldId id="352" r:id="rId62"/>
    <p:sldId id="345" r:id="rId63"/>
    <p:sldId id="283" r:id="rId64"/>
    <p:sldId id="284" r:id="rId65"/>
    <p:sldId id="373" r:id="rId66"/>
    <p:sldId id="285" r:id="rId67"/>
    <p:sldId id="288" r:id="rId68"/>
    <p:sldId id="292" r:id="rId69"/>
    <p:sldId id="291" r:id="rId70"/>
    <p:sldId id="307" r:id="rId71"/>
    <p:sldId id="286" r:id="rId72"/>
    <p:sldId id="293" r:id="rId73"/>
    <p:sldId id="295" r:id="rId74"/>
    <p:sldId id="306" r:id="rId75"/>
    <p:sldId id="304" r:id="rId76"/>
    <p:sldId id="311" r:id="rId77"/>
    <p:sldId id="301" r:id="rId78"/>
    <p:sldId id="313" r:id="rId79"/>
    <p:sldId id="308" r:id="rId80"/>
    <p:sldId id="309" r:id="rId81"/>
    <p:sldId id="332" r:id="rId82"/>
    <p:sldId id="319" r:id="rId83"/>
    <p:sldId id="375" r:id="rId84"/>
    <p:sldId id="310" r:id="rId85"/>
    <p:sldId id="320" r:id="rId86"/>
    <p:sldId id="321" r:id="rId87"/>
    <p:sldId id="325" r:id="rId88"/>
    <p:sldId id="323" r:id="rId89"/>
    <p:sldId id="327" r:id="rId90"/>
    <p:sldId id="328" r:id="rId91"/>
    <p:sldId id="324" r:id="rId92"/>
    <p:sldId id="330" r:id="rId93"/>
    <p:sldId id="322" r:id="rId94"/>
    <p:sldId id="331" r:id="rId95"/>
    <p:sldId id="318" r:id="rId96"/>
    <p:sldId id="335" r:id="rId97"/>
    <p:sldId id="336" r:id="rId98"/>
    <p:sldId id="337" r:id="rId99"/>
    <p:sldId id="312" r:id="rId100"/>
    <p:sldId id="334" r:id="rId101"/>
    <p:sldId id="294" r:id="rId102"/>
    <p:sldId id="287" r:id="rId103"/>
    <p:sldId id="296" r:id="rId104"/>
    <p:sldId id="278" r:id="rId105"/>
    <p:sldId id="297" r:id="rId106"/>
    <p:sldId id="277" r:id="rId107"/>
    <p:sldId id="333" r:id="rId108"/>
    <p:sldId id="266" r:id="rId109"/>
    <p:sldId id="261" r:id="rId110"/>
    <p:sldId id="263" r:id="rId111"/>
    <p:sldId id="265" r:id="rId112"/>
    <p:sldId id="267" r:id="rId113"/>
    <p:sldId id="269" r:id="rId114"/>
    <p:sldId id="273" r:id="rId115"/>
    <p:sldId id="271" r:id="rId116"/>
    <p:sldId id="268" r:id="rId117"/>
    <p:sldId id="274" r:id="rId118"/>
    <p:sldId id="275" r:id="rId119"/>
    <p:sldId id="315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0033CC"/>
    <a:srgbClr val="5800B0"/>
    <a:srgbClr val="000066"/>
    <a:srgbClr val="0000CC"/>
    <a:srgbClr val="FF3300"/>
    <a:srgbClr val="008000"/>
    <a:srgbClr val="FF7575"/>
    <a:srgbClr val="CC99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532" autoAdjust="0"/>
  </p:normalViewPr>
  <p:slideViewPr>
    <p:cSldViewPr>
      <p:cViewPr>
        <p:scale>
          <a:sx n="100" d="100"/>
          <a:sy n="100" d="100"/>
        </p:scale>
        <p:origin x="-1308" y="-6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7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02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08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97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67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481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557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944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253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8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27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31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71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00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2305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370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4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8468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867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855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1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11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749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252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55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6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9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71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0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0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A239C-654E-4E37-98EA-CC20758ADED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21044-FC7A-449C-9663-70E006A8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94D93-B478-4936-B6AF-5F7A9BE977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F434D-10EA-4BA7-B977-E7B343C849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88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4B245-5BB8-49CE-9D97-421E0BD431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51987-0CD7-46F1-9FEF-AF1D8F204B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72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2014/REC-vocab-org-20140116/" TargetMode="Externa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cdGxk2RV_o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5636" y="1219200"/>
            <a:ext cx="450636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 in</a:t>
            </a:r>
          </a:p>
          <a:p>
            <a:pPr algn="ctr"/>
            <a:r>
              <a:rPr lang="en-US" sz="28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Conversational Agents</a:t>
            </a:r>
          </a:p>
          <a:p>
            <a:pPr algn="ctr"/>
            <a:r>
              <a:rPr lang="en-US" sz="28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sz="28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Conversational Intelligence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03435" y="4018722"/>
            <a:ext cx="51307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Eric Saund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Conversational Human Agent Technologies Area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 and Analytics Laboratory</a:t>
            </a:r>
          </a:p>
          <a:p>
            <a:pPr algn="ctr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January, 2017</a:t>
            </a:r>
          </a:p>
        </p:txBody>
      </p:sp>
    </p:spTree>
    <p:extLst>
      <p:ext uri="{BB962C8B-B14F-4D97-AF65-F5344CB8AC3E}">
        <p14:creationId xmlns:p14="http://schemas.microsoft.com/office/powerpoint/2010/main" val="24847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3728319" y="4038135"/>
            <a:ext cx="1654796" cy="2591265"/>
          </a:xfrm>
          <a:prstGeom prst="rect">
            <a:avLst/>
          </a:prstGeom>
          <a:solidFill>
            <a:srgbClr val="FFDCB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200" dirty="0" smtClean="0">
                <a:solidFill>
                  <a:prstClr val="black"/>
                </a:solidFill>
              </a:rPr>
              <a:t>Dialog State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929" y="5615282"/>
            <a:ext cx="793871" cy="43088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User</a:t>
            </a:r>
          </a:p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Utterance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7484" y="1211306"/>
            <a:ext cx="1012316" cy="600164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Interpretation Template Rules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15078" y="1186943"/>
            <a:ext cx="1012316" cy="611982"/>
          </a:xfrm>
          <a:prstGeom prst="rect">
            <a:avLst/>
          </a:prstGeom>
          <a:solidFill>
            <a:srgbClr val="8EB4E3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Dialog Rules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66800" y="5830671"/>
            <a:ext cx="396995" cy="109"/>
          </a:xfrm>
          <a:prstGeom prst="straightConnector1">
            <a:avLst/>
          </a:prstGeom>
          <a:ln>
            <a:solidFill>
              <a:srgbClr val="FF5B5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1692395" y="1811470"/>
            <a:ext cx="11247" cy="3790655"/>
          </a:xfrm>
          <a:prstGeom prst="straightConnector1">
            <a:avLst/>
          </a:prstGeom>
          <a:ln w="28575">
            <a:solidFill>
              <a:srgbClr val="00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20995" y="5830725"/>
            <a:ext cx="2044584" cy="1"/>
          </a:xfrm>
          <a:prstGeom prst="straightConnector1">
            <a:avLst/>
          </a:prstGeom>
          <a:ln>
            <a:solidFill>
              <a:srgbClr val="0066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93" idx="0"/>
          </p:cNvCxnSpPr>
          <p:nvPr/>
        </p:nvCxnSpPr>
        <p:spPr>
          <a:xfrm>
            <a:off x="2619820" y="1931049"/>
            <a:ext cx="0" cy="1080186"/>
          </a:xfrm>
          <a:prstGeom prst="straightConnector1">
            <a:avLst/>
          </a:prstGeom>
          <a:ln w="28575">
            <a:solidFill>
              <a:srgbClr val="00009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65579" y="4395150"/>
            <a:ext cx="1208940" cy="261610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Fact Base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975932" y="3355234"/>
            <a:ext cx="584169" cy="1"/>
          </a:xfrm>
          <a:prstGeom prst="straightConnector1">
            <a:avLst/>
          </a:prstGeom>
          <a:ln w="19050">
            <a:solidFill>
              <a:srgbClr val="0000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65579" y="4752385"/>
            <a:ext cx="1220349" cy="630104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wrap="square" rtlCol="0" anchor="t" anchorCtr="1">
            <a:no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Goal Stack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65579" y="5475837"/>
            <a:ext cx="1220349" cy="709777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wrap="square" rtlCol="0" anchor="t" anchorCtr="1">
            <a:no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Turn History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88441" y="2170322"/>
            <a:ext cx="865590" cy="430887"/>
          </a:xfrm>
          <a:prstGeom prst="rect">
            <a:avLst/>
          </a:prstGeom>
          <a:solidFill>
            <a:srgbClr val="00B8B4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Knowledge Base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71083" y="5615282"/>
            <a:ext cx="793871" cy="43088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Agent</a:t>
            </a:r>
          </a:p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Utterance</a:t>
            </a:r>
            <a:endParaRPr lang="en-US" sz="1100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188744" y="5830670"/>
            <a:ext cx="1931732" cy="0"/>
          </a:xfrm>
          <a:prstGeom prst="straightConnector1">
            <a:avLst/>
          </a:prstGeom>
          <a:ln>
            <a:solidFill>
              <a:srgbClr val="0066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93" idx="7"/>
          </p:cNvCxnSpPr>
          <p:nvPr/>
        </p:nvCxnSpPr>
        <p:spPr>
          <a:xfrm flipH="1">
            <a:off x="2871629" y="2375092"/>
            <a:ext cx="416299" cy="736898"/>
          </a:xfrm>
          <a:prstGeom prst="straightConnector1">
            <a:avLst/>
          </a:prstGeom>
          <a:ln>
            <a:solidFill>
              <a:srgbClr val="0099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5993376" y="3011235"/>
            <a:ext cx="712224" cy="687999"/>
          </a:xfrm>
          <a:prstGeom prst="ellipse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(RHS)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858000" y="1211306"/>
            <a:ext cx="1012316" cy="600164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Generation Template Rules</a:t>
            </a:r>
          </a:p>
        </p:txBody>
      </p:sp>
      <p:cxnSp>
        <p:nvCxnSpPr>
          <p:cNvPr id="106" name="Straight Arrow Connector 105"/>
          <p:cNvCxnSpPr>
            <a:stCxn id="103" idx="2"/>
            <a:endCxn id="104" idx="0"/>
          </p:cNvCxnSpPr>
          <p:nvPr/>
        </p:nvCxnSpPr>
        <p:spPr>
          <a:xfrm flipH="1">
            <a:off x="7349076" y="1811470"/>
            <a:ext cx="15082" cy="3799311"/>
          </a:xfrm>
          <a:prstGeom prst="straightConnector1">
            <a:avLst/>
          </a:prstGeom>
          <a:ln w="28575">
            <a:solidFill>
              <a:srgbClr val="00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7577676" y="5830670"/>
            <a:ext cx="393407" cy="110"/>
          </a:xfrm>
          <a:prstGeom prst="straightConnector1">
            <a:avLst/>
          </a:prstGeom>
          <a:ln>
            <a:solidFill>
              <a:srgbClr val="FF5B5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5185928" y="4535835"/>
            <a:ext cx="507409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82" idx="1"/>
          </p:cNvCxnSpPr>
          <p:nvPr/>
        </p:nvCxnSpPr>
        <p:spPr>
          <a:xfrm>
            <a:off x="5734228" y="2375092"/>
            <a:ext cx="363451" cy="736898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4942724" y="2375092"/>
            <a:ext cx="800514" cy="0"/>
          </a:xfrm>
          <a:prstGeom prst="straightConnector1">
            <a:avLst/>
          </a:prstGeom>
          <a:ln>
            <a:solidFill>
              <a:srgbClr val="0099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5493101" y="3354335"/>
            <a:ext cx="500275" cy="1798"/>
          </a:xfrm>
          <a:prstGeom prst="straightConnector1">
            <a:avLst/>
          </a:prstGeom>
          <a:ln w="19050">
            <a:solidFill>
              <a:srgbClr val="0000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2852738" y="3633323"/>
            <a:ext cx="605434" cy="1340208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680501" y="3649991"/>
            <a:ext cx="465506" cy="1303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82" idx="0"/>
          </p:cNvCxnSpPr>
          <p:nvPr/>
        </p:nvCxnSpPr>
        <p:spPr>
          <a:xfrm>
            <a:off x="6349488" y="1931049"/>
            <a:ext cx="0" cy="1080186"/>
          </a:xfrm>
          <a:prstGeom prst="straightConnector1">
            <a:avLst/>
          </a:prstGeom>
          <a:ln w="28575">
            <a:solidFill>
              <a:srgbClr val="00009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6" idx="2"/>
          </p:cNvCxnSpPr>
          <p:nvPr/>
        </p:nvCxnSpPr>
        <p:spPr>
          <a:xfrm>
            <a:off x="4521236" y="1798925"/>
            <a:ext cx="0" cy="132124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628900" y="1931049"/>
            <a:ext cx="3720588" cy="0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436569" y="228600"/>
            <a:ext cx="23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prstClr val="black"/>
                </a:solidFill>
              </a:rPr>
              <a:t>Otto Information Flow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65456" y="4776881"/>
            <a:ext cx="109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C00000"/>
                </a:solidFill>
              </a:rPr>
              <a:t>Interpret </a:t>
            </a:r>
          </a:p>
          <a:p>
            <a:r>
              <a:rPr lang="en-US" sz="1200" i="1" dirty="0" smtClean="0">
                <a:solidFill>
                  <a:srgbClr val="C00000"/>
                </a:solidFill>
              </a:rPr>
              <a:t>user utterance</a:t>
            </a:r>
            <a:endParaRPr lang="en-US" sz="1200" i="1" dirty="0">
              <a:solidFill>
                <a:srgbClr val="C00000"/>
              </a:solidFill>
            </a:endParaRPr>
          </a:p>
        </p:txBody>
      </p:sp>
      <p:cxnSp>
        <p:nvCxnSpPr>
          <p:cNvPr id="220" name="Straight Connector 219"/>
          <p:cNvCxnSpPr/>
          <p:nvPr/>
        </p:nvCxnSpPr>
        <p:spPr>
          <a:xfrm flipV="1">
            <a:off x="1623997" y="3461294"/>
            <a:ext cx="580818" cy="10831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0" y="3263532"/>
            <a:ext cx="1798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Dialog Rule LHS Matcher:</a:t>
            </a:r>
          </a:p>
          <a:p>
            <a:r>
              <a:rPr lang="en-US" sz="1200" i="1" dirty="0" smtClean="0">
                <a:solidFill>
                  <a:srgbClr val="C00000"/>
                </a:solidFill>
              </a:rPr>
              <a:t>Evaluate LHS conditions</a:t>
            </a:r>
          </a:p>
          <a:p>
            <a:r>
              <a:rPr lang="en-US" sz="1200" i="1" dirty="0" smtClean="0">
                <a:solidFill>
                  <a:srgbClr val="C00000"/>
                </a:solidFill>
              </a:rPr>
              <a:t>to determine applicable </a:t>
            </a:r>
          </a:p>
          <a:p>
            <a:r>
              <a:rPr lang="en-US" sz="1200" i="1" dirty="0" smtClean="0">
                <a:solidFill>
                  <a:srgbClr val="C00000"/>
                </a:solidFill>
              </a:rPr>
              <a:t>Dialog Rules</a:t>
            </a:r>
          </a:p>
        </p:txBody>
      </p:sp>
      <p:cxnSp>
        <p:nvCxnSpPr>
          <p:cNvPr id="225" name="Straight Connector 224"/>
          <p:cNvCxnSpPr/>
          <p:nvPr/>
        </p:nvCxnSpPr>
        <p:spPr>
          <a:xfrm>
            <a:off x="1153682" y="5196090"/>
            <a:ext cx="316195" cy="393107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7636908" y="3307792"/>
            <a:ext cx="127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C00000"/>
                </a:solidFill>
              </a:rPr>
              <a:t>Execute </a:t>
            </a:r>
          </a:p>
          <a:p>
            <a:r>
              <a:rPr lang="en-US" sz="1200" i="1" dirty="0" smtClean="0">
                <a:solidFill>
                  <a:srgbClr val="C00000"/>
                </a:solidFill>
              </a:rPr>
              <a:t>Dialog Rule RHS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6124890" y="4682779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C00000"/>
                </a:solidFill>
              </a:rPr>
              <a:t>One Dialog Rule</a:t>
            </a:r>
          </a:p>
          <a:p>
            <a:r>
              <a:rPr lang="en-US" sz="1200" i="1" dirty="0" smtClean="0">
                <a:solidFill>
                  <a:srgbClr val="C00000"/>
                </a:solidFill>
              </a:rPr>
              <a:t>fires at a time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7711200" y="4750914"/>
            <a:ext cx="1279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C00000"/>
                </a:solidFill>
              </a:rPr>
              <a:t>Generate </a:t>
            </a:r>
          </a:p>
          <a:p>
            <a:r>
              <a:rPr lang="en-US" sz="1200" i="1" dirty="0" smtClean="0">
                <a:solidFill>
                  <a:srgbClr val="C00000"/>
                </a:solidFill>
              </a:rPr>
              <a:t>agent utterance   </a:t>
            </a:r>
          </a:p>
        </p:txBody>
      </p:sp>
      <p:cxnSp>
        <p:nvCxnSpPr>
          <p:cNvPr id="230" name="Straight Connector 229"/>
          <p:cNvCxnSpPr/>
          <p:nvPr/>
        </p:nvCxnSpPr>
        <p:spPr>
          <a:xfrm flipH="1">
            <a:off x="7588665" y="5153361"/>
            <a:ext cx="376016" cy="470019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 flipV="1">
            <a:off x="5717100" y="3403611"/>
            <a:ext cx="658063" cy="131391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 flipV="1">
            <a:off x="6840293" y="3403611"/>
            <a:ext cx="825285" cy="11750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3287927" y="2375092"/>
            <a:ext cx="800514" cy="0"/>
          </a:xfrm>
          <a:prstGeom prst="straightConnector1">
            <a:avLst/>
          </a:prstGeom>
          <a:ln>
            <a:solidFill>
              <a:srgbClr val="0099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188744" y="4953247"/>
            <a:ext cx="49176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5186363" y="5715001"/>
            <a:ext cx="494140" cy="0"/>
          </a:xfrm>
          <a:prstGeom prst="straightConnector1">
            <a:avLst/>
          </a:prstGeom>
          <a:ln>
            <a:solidFill>
              <a:srgbClr val="0066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3458170" y="4525955"/>
            <a:ext cx="50740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458170" y="4973531"/>
            <a:ext cx="50740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3458170" y="5715001"/>
            <a:ext cx="507409" cy="0"/>
          </a:xfrm>
          <a:prstGeom prst="straightConnector1">
            <a:avLst/>
          </a:prstGeom>
          <a:ln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3560101" y="2824733"/>
            <a:ext cx="1933000" cy="1061002"/>
          </a:xfrm>
          <a:prstGeom prst="roundRect">
            <a:avLst/>
          </a:prstGeom>
          <a:solidFill>
            <a:srgbClr val="FF99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Active Dialog Rule and</a:t>
            </a:r>
          </a:p>
          <a:p>
            <a:pPr algn="ctr"/>
            <a:r>
              <a:rPr lang="en-US" sz="1100" dirty="0">
                <a:solidFill>
                  <a:prstClr val="black"/>
                </a:solidFill>
              </a:rPr>
              <a:t>Goal Priority </a:t>
            </a:r>
            <a:r>
              <a:rPr lang="en-US" sz="1100" dirty="0" smtClean="0">
                <a:solidFill>
                  <a:prstClr val="black"/>
                </a:solidFill>
              </a:rPr>
              <a:t>List</a:t>
            </a:r>
            <a:endParaRPr lang="en-US" sz="1100" dirty="0">
              <a:solidFill>
                <a:prstClr val="black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 flipH="1" flipV="1">
            <a:off x="2762253" y="3680949"/>
            <a:ext cx="694492" cy="2034052"/>
          </a:xfrm>
          <a:prstGeom prst="straightConnector1">
            <a:avLst/>
          </a:prstGeom>
          <a:ln>
            <a:solidFill>
              <a:srgbClr val="0066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2659856" y="3716667"/>
            <a:ext cx="796889" cy="2696484"/>
          </a:xfrm>
          <a:prstGeom prst="straightConnector1">
            <a:avLst/>
          </a:prstGeom>
          <a:ln>
            <a:solidFill>
              <a:srgbClr val="808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680501" y="3688091"/>
            <a:ext cx="544089" cy="202691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680501" y="3711904"/>
            <a:ext cx="629814" cy="2701247"/>
          </a:xfrm>
          <a:prstGeom prst="line">
            <a:avLst/>
          </a:prstGeom>
          <a:ln>
            <a:solidFill>
              <a:srgbClr val="8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6054340" y="53683"/>
            <a:ext cx="1908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C00000"/>
                </a:solidFill>
              </a:rPr>
              <a:t>Natural Language text</a:t>
            </a:r>
          </a:p>
        </p:txBody>
      </p:sp>
      <p:cxnSp>
        <p:nvCxnSpPr>
          <p:cNvPr id="184" name="Straight Arrow Connector 183"/>
          <p:cNvCxnSpPr/>
          <p:nvPr/>
        </p:nvCxnSpPr>
        <p:spPr>
          <a:xfrm>
            <a:off x="5631822" y="182900"/>
            <a:ext cx="459390" cy="0"/>
          </a:xfrm>
          <a:prstGeom prst="straightConnector1">
            <a:avLst/>
          </a:prstGeom>
          <a:ln>
            <a:solidFill>
              <a:srgbClr val="FF5B5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7966961" y="53682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C00000"/>
                </a:solidFill>
              </a:rPr>
              <a:t>LogicalForm</a:t>
            </a:r>
            <a:endParaRPr lang="en-US" sz="1000" dirty="0" smtClean="0">
              <a:solidFill>
                <a:srgbClr val="C00000"/>
              </a:solidFill>
            </a:endParaRPr>
          </a:p>
        </p:txBody>
      </p:sp>
      <p:cxnSp>
        <p:nvCxnSpPr>
          <p:cNvPr id="186" name="Straight Arrow Connector 185"/>
          <p:cNvCxnSpPr/>
          <p:nvPr/>
        </p:nvCxnSpPr>
        <p:spPr>
          <a:xfrm>
            <a:off x="7527536" y="185835"/>
            <a:ext cx="45939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/>
          <p:cNvSpPr/>
          <p:nvPr/>
        </p:nvSpPr>
        <p:spPr>
          <a:xfrm>
            <a:off x="2263708" y="3011235"/>
            <a:ext cx="712224" cy="687999"/>
          </a:xfrm>
          <a:prstGeom prst="ellipse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(LHS)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3964154" y="6282346"/>
            <a:ext cx="1208940" cy="261610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Turn State</a:t>
            </a:r>
          </a:p>
        </p:txBody>
      </p:sp>
      <p:cxnSp>
        <p:nvCxnSpPr>
          <p:cNvPr id="233" name="Straight Arrow Connector 232"/>
          <p:cNvCxnSpPr/>
          <p:nvPr/>
        </p:nvCxnSpPr>
        <p:spPr>
          <a:xfrm flipH="1">
            <a:off x="3456745" y="6413151"/>
            <a:ext cx="507409" cy="0"/>
          </a:xfrm>
          <a:prstGeom prst="straightConnector1">
            <a:avLst/>
          </a:prstGeom>
          <a:ln>
            <a:solidFill>
              <a:srgbClr val="808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 flipH="1">
            <a:off x="5173092" y="6413151"/>
            <a:ext cx="507409" cy="0"/>
          </a:xfrm>
          <a:prstGeom prst="straightConnector1">
            <a:avLst/>
          </a:prstGeom>
          <a:ln>
            <a:solidFill>
              <a:srgbClr val="808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5693339" y="3602366"/>
            <a:ext cx="395518" cy="933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 flipH="1" flipV="1">
            <a:off x="2919414" y="3571410"/>
            <a:ext cx="538758" cy="95454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463795" y="5602125"/>
            <a:ext cx="457200" cy="457200"/>
          </a:xfrm>
          <a:prstGeom prst="ellipse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120476" y="5610781"/>
            <a:ext cx="457200" cy="457200"/>
          </a:xfrm>
          <a:prstGeom prst="ellipse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054340" y="659128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C00000"/>
                </a:solidFill>
              </a:rPr>
              <a:t>Dialog Act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5631822" y="785842"/>
            <a:ext cx="459390" cy="0"/>
          </a:xfrm>
          <a:prstGeom prst="straightConnector1">
            <a:avLst/>
          </a:prstGeom>
          <a:ln>
            <a:solidFill>
              <a:srgbClr val="0066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525931" y="42728"/>
            <a:ext cx="3465669" cy="86262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5631822" y="373389"/>
            <a:ext cx="459390" cy="0"/>
          </a:xfrm>
          <a:prstGeom prst="straightConnector1">
            <a:avLst/>
          </a:prstGeom>
          <a:ln>
            <a:solidFill>
              <a:srgbClr val="0066F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6054340" y="255498"/>
            <a:ext cx="1062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C00000"/>
                </a:solidFill>
              </a:rPr>
              <a:t>Template Rule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966961" y="255441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C00000"/>
                </a:solidFill>
              </a:rPr>
              <a:t>Object Property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>
            <a:off x="7531363" y="383129"/>
            <a:ext cx="459390" cy="0"/>
          </a:xfrm>
          <a:prstGeom prst="straightConnector1">
            <a:avLst/>
          </a:prstGeom>
          <a:ln>
            <a:solidFill>
              <a:srgbClr val="0099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7966961" y="457200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C00000"/>
                </a:solidFill>
              </a:rPr>
              <a:t>Turn state value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>
            <a:off x="7527536" y="580423"/>
            <a:ext cx="459390" cy="0"/>
          </a:xfrm>
          <a:prstGeom prst="straightConnector1">
            <a:avLst/>
          </a:prstGeom>
          <a:ln>
            <a:solidFill>
              <a:srgbClr val="808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5631822" y="575549"/>
            <a:ext cx="459390" cy="0"/>
          </a:xfrm>
          <a:prstGeom prst="straightConnector1">
            <a:avLst/>
          </a:prstGeom>
          <a:ln>
            <a:solidFill>
              <a:srgbClr val="0000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6054340" y="457313"/>
            <a:ext cx="1062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C00000"/>
                </a:solidFill>
              </a:rPr>
              <a:t>Dialog Rule</a:t>
            </a:r>
          </a:p>
        </p:txBody>
      </p:sp>
    </p:spTree>
    <p:extLst>
      <p:ext uri="{BB962C8B-B14F-4D97-AF65-F5344CB8AC3E}">
        <p14:creationId xmlns:p14="http://schemas.microsoft.com/office/powerpoint/2010/main" val="174352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1735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Graphs (1)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7428" y="687739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Entities map to subgraphs</a:t>
            </a:r>
            <a:endParaRPr lang="en-US" i="1" dirty="0">
              <a:solidFill>
                <a:srgbClr val="66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403" y="1295400"/>
            <a:ext cx="3028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area is Mike Roberts  a member of?</a:t>
            </a:r>
          </a:p>
        </p:txBody>
      </p:sp>
      <p:sp>
        <p:nvSpPr>
          <p:cNvPr id="8" name="Oval 7"/>
          <p:cNvSpPr/>
          <p:nvPr/>
        </p:nvSpPr>
        <p:spPr>
          <a:xfrm>
            <a:off x="4314258" y="1850747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9" name="Oval 8"/>
          <p:cNvSpPr/>
          <p:nvPr/>
        </p:nvSpPr>
        <p:spPr>
          <a:xfrm>
            <a:off x="4343400" y="3280422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237305" y="2613219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22592" y="2743200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>
            <a:stCxn id="9" idx="6"/>
            <a:endCxn id="14" idx="1"/>
          </p:cNvCxnSpPr>
          <p:nvPr/>
        </p:nvCxnSpPr>
        <p:spPr>
          <a:xfrm>
            <a:off x="5797859" y="3485549"/>
            <a:ext cx="1309045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0862" y="3490719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06904" y="3362438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OrgUnitLevel_Area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906952" y="1867143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1303" y="1839003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01695" y="1752600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Mike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933076" y="2164606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59650" y="2137890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7819" y="2050063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Roberts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717092" y="1866185"/>
            <a:ext cx="194553" cy="102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57529" y="2100778"/>
            <a:ext cx="177791" cy="63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68947" y="3300882"/>
            <a:ext cx="2010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4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</a:t>
            </a:r>
            <a:r>
              <a:rPr lang="en-US" sz="14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area</a:t>
            </a:r>
            <a:endParaRPr lang="en-US" sz="14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4881" y="1906488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4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</a:t>
            </a:r>
            <a:r>
              <a:rPr lang="en-US" sz="14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Mike Roberts</a:t>
            </a:r>
            <a:endParaRPr lang="en-US" sz="14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3600" y="2613219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member of</a:t>
            </a:r>
            <a:endParaRPr lang="en-US" sz="14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5110" y="2505497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(hardwired in the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template rule)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3657600" y="1968752"/>
            <a:ext cx="381000" cy="1691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3657600" y="2698536"/>
            <a:ext cx="381000" cy="1691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3667929" y="3370201"/>
            <a:ext cx="381000" cy="1691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123950" y="1547905"/>
            <a:ext cx="296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634929" y="1541876"/>
            <a:ext cx="879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64222" y="2158075"/>
            <a:ext cx="1260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743200" y="3539339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854" y="4724400"/>
            <a:ext cx="895040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User: Ask(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AskQ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AnswerType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(Organization)), Qualifications(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PropertyConstraint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SubjectEntityIndicator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($1),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                                                   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memberOf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 \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ValueEntityIndicator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($3)))))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What {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EntityIndicatorCat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[$3]} is {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EntityIndicatorCat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[$1]} a member of?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1735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Graphs (2)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28935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853" y="1143000"/>
            <a:ext cx="895040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User: Ask(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AskQ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AnswerType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(Organization)), Qualifications(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PropertyConstraint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SubjectEntityIndicator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($1),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                                                   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memberOf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 \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ValueEntityIndicator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($3)))))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What {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EntityIndicatorCat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[$3]} is {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EntityIndicatorCat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[$1]} a member of?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0182" y="2427514"/>
            <a:ext cx="87615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rank(30) Ask(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AskQ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AnswerType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($4), Qualifications(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PropertyConstraint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SubjectEntityIndicator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($1),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                                            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($2),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ValueEntityIndicator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($3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retrieveQualifiedItems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SubjectEntityIndicator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($1),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                                    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($2),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ValueEntityIndicator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($3),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AnswerRequestSpec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($4),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$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81, $82, $83, $95) \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Set(User(Inform(HandleReply_What1HasProperty2Value3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($81, $82, $83,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AnswerRequestSpec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($4), $95))))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43400" y="4327658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resolved subject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29054" y="4724399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resolved property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89204" y="5029200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resolved value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6261" y="5410200"/>
            <a:ext cx="2385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pass-thru what the question was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62800" y="5687199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5562600" y="3700654"/>
            <a:ext cx="862693" cy="683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29300" y="3722427"/>
            <a:ext cx="960665" cy="1029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245679" y="3727870"/>
            <a:ext cx="892629" cy="1342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923314" y="3855779"/>
            <a:ext cx="767444" cy="1581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527471" y="3844896"/>
            <a:ext cx="538843" cy="1853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Interesting Issues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5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24178" y="5655681"/>
            <a:ext cx="1262063" cy="395606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</a:t>
            </a:r>
          </a:p>
          <a:p>
            <a:pPr algn="ctr"/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Mike_Roberts</a:t>
            </a: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610217" y="3391258"/>
            <a:ext cx="1400908" cy="543002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IAL_Lab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554733" y="2845763"/>
            <a:ext cx="102254" cy="59189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 rot="10800000">
            <a:off x="1931617" y="2831222"/>
            <a:ext cx="112372" cy="579410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923" h="731783">
                <a:moveTo>
                  <a:pt x="12809" y="0"/>
                </a:moveTo>
                <a:cubicBezTo>
                  <a:pt x="45654" y="73901"/>
                  <a:pt x="144024" y="204185"/>
                  <a:pt x="141889" y="326149"/>
                </a:cubicBezTo>
                <a:cubicBezTo>
                  <a:pt x="139754" y="448113"/>
                  <a:pt x="13138" y="642349"/>
                  <a:pt x="0" y="731783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37423" y="3415827"/>
            <a:ext cx="310758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43896" y="5188643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2356" y="5330426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8433" y="3005511"/>
            <a:ext cx="1229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hasSubOrganization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6979" y="3005511"/>
            <a:ext cx="1146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subOrganizationOf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709" y="4545565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199" y="3468474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48181" y="3415827"/>
            <a:ext cx="301283" cy="138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539339" y="4474022"/>
            <a:ext cx="1461537" cy="543002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CHAT_Area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644226" y="2315505"/>
            <a:ext cx="1400908" cy="543002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 rot="10800000">
            <a:off x="1958662" y="3900949"/>
            <a:ext cx="112372" cy="579410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923" h="731783">
                <a:moveTo>
                  <a:pt x="12809" y="0"/>
                </a:moveTo>
                <a:cubicBezTo>
                  <a:pt x="45654" y="73901"/>
                  <a:pt x="144024" y="204185"/>
                  <a:pt x="141889" y="326149"/>
                </a:cubicBezTo>
                <a:cubicBezTo>
                  <a:pt x="139754" y="448113"/>
                  <a:pt x="13138" y="642349"/>
                  <a:pt x="0" y="731783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54733" y="3923708"/>
            <a:ext cx="102254" cy="59189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7137" y="4093178"/>
            <a:ext cx="1146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subOrganizationOf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05860" y="4216966"/>
            <a:ext cx="1229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hasSubOrganization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74829" y="5672244"/>
            <a:ext cx="1262063" cy="395606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</a:t>
            </a:r>
          </a:p>
          <a:p>
            <a:pPr algn="ctr"/>
            <a:r>
              <a:rPr lang="en-US" sz="9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John_Maxwel</a:t>
            </a: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742010" y="5032296"/>
            <a:ext cx="1262063" cy="395606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Kyle_Dent</a:t>
            </a:r>
            <a:endParaRPr lang="en-US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681953" y="4980691"/>
            <a:ext cx="83297" cy="69155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78" h="842141">
                <a:moveTo>
                  <a:pt x="0" y="0"/>
                </a:moveTo>
                <a:cubicBezTo>
                  <a:pt x="32845" y="73901"/>
                  <a:pt x="108881" y="272502"/>
                  <a:pt x="113315" y="412859"/>
                </a:cubicBezTo>
                <a:cubicBezTo>
                  <a:pt x="117749" y="553216"/>
                  <a:pt x="30547" y="780393"/>
                  <a:pt x="26606" y="842141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0800000">
            <a:off x="2398762" y="5009482"/>
            <a:ext cx="91838" cy="661849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  <a:gd name="connsiteX0" fmla="*/ 0 w 184524"/>
              <a:gd name="connsiteY0" fmla="*/ 0 h 826376"/>
              <a:gd name="connsiteX1" fmla="*/ 184259 w 184524"/>
              <a:gd name="connsiteY1" fmla="*/ 420742 h 826376"/>
              <a:gd name="connsiteX2" fmla="*/ 42370 w 184524"/>
              <a:gd name="connsiteY2" fmla="*/ 826376 h 826376"/>
              <a:gd name="connsiteX0" fmla="*/ 0 w 113849"/>
              <a:gd name="connsiteY0" fmla="*/ 0 h 826376"/>
              <a:gd name="connsiteX1" fmla="*/ 113314 w 113849"/>
              <a:gd name="connsiteY1" fmla="*/ 326149 h 826376"/>
              <a:gd name="connsiteX2" fmla="*/ 42370 w 113849"/>
              <a:gd name="connsiteY2" fmla="*/ 826376 h 826376"/>
              <a:gd name="connsiteX0" fmla="*/ 0 w 121621"/>
              <a:gd name="connsiteY0" fmla="*/ 0 h 835901"/>
              <a:gd name="connsiteX1" fmla="*/ 113314 w 121621"/>
              <a:gd name="connsiteY1" fmla="*/ 326149 h 835901"/>
              <a:gd name="connsiteX2" fmla="*/ 104283 w 121621"/>
              <a:gd name="connsiteY2" fmla="*/ 835901 h 835901"/>
              <a:gd name="connsiteX0" fmla="*/ 0 w 119773"/>
              <a:gd name="connsiteY0" fmla="*/ 0 h 835901"/>
              <a:gd name="connsiteX1" fmla="*/ 113314 w 119773"/>
              <a:gd name="connsiteY1" fmla="*/ 326149 h 835901"/>
              <a:gd name="connsiteX2" fmla="*/ 104283 w 119773"/>
              <a:gd name="connsiteY2" fmla="*/ 835901 h 835901"/>
              <a:gd name="connsiteX0" fmla="*/ 0 w 115990"/>
              <a:gd name="connsiteY0" fmla="*/ 0 h 835901"/>
              <a:gd name="connsiteX1" fmla="*/ 108551 w 115990"/>
              <a:gd name="connsiteY1" fmla="*/ 383299 h 835901"/>
              <a:gd name="connsiteX2" fmla="*/ 104283 w 115990"/>
              <a:gd name="connsiteY2" fmla="*/ 835901 h 83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90" h="835901">
                <a:moveTo>
                  <a:pt x="0" y="0"/>
                </a:moveTo>
                <a:cubicBezTo>
                  <a:pt x="32845" y="73901"/>
                  <a:pt x="91171" y="243982"/>
                  <a:pt x="108551" y="383299"/>
                </a:cubicBezTo>
                <a:cubicBezTo>
                  <a:pt x="125931" y="522616"/>
                  <a:pt x="107896" y="727417"/>
                  <a:pt x="104283" y="835901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407998" y="464284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 rot="10800000" flipH="1">
            <a:off x="4463845" y="4238408"/>
            <a:ext cx="97812" cy="808871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  <a:gd name="connsiteX0" fmla="*/ 0 w 184524"/>
              <a:gd name="connsiteY0" fmla="*/ 0 h 826376"/>
              <a:gd name="connsiteX1" fmla="*/ 184259 w 184524"/>
              <a:gd name="connsiteY1" fmla="*/ 420742 h 826376"/>
              <a:gd name="connsiteX2" fmla="*/ 42370 w 184524"/>
              <a:gd name="connsiteY2" fmla="*/ 826376 h 826376"/>
              <a:gd name="connsiteX0" fmla="*/ 0 w 113849"/>
              <a:gd name="connsiteY0" fmla="*/ 0 h 826376"/>
              <a:gd name="connsiteX1" fmla="*/ 113314 w 113849"/>
              <a:gd name="connsiteY1" fmla="*/ 326149 h 826376"/>
              <a:gd name="connsiteX2" fmla="*/ 42370 w 113849"/>
              <a:gd name="connsiteY2" fmla="*/ 826376 h 826376"/>
              <a:gd name="connsiteX0" fmla="*/ 33396 w 72376"/>
              <a:gd name="connsiteY0" fmla="*/ 0 h 822542"/>
              <a:gd name="connsiteX1" fmla="*/ 70944 w 72376"/>
              <a:gd name="connsiteY1" fmla="*/ 322315 h 822542"/>
              <a:gd name="connsiteX2" fmla="*/ 0 w 72376"/>
              <a:gd name="connsiteY2" fmla="*/ 822542 h 822542"/>
              <a:gd name="connsiteX0" fmla="*/ 33396 w 74099"/>
              <a:gd name="connsiteY0" fmla="*/ 0 h 822542"/>
              <a:gd name="connsiteX1" fmla="*/ 70944 w 74099"/>
              <a:gd name="connsiteY1" fmla="*/ 322315 h 822542"/>
              <a:gd name="connsiteX2" fmla="*/ 0 w 74099"/>
              <a:gd name="connsiteY2" fmla="*/ 822542 h 822542"/>
              <a:gd name="connsiteX0" fmla="*/ 33396 w 89331"/>
              <a:gd name="connsiteY0" fmla="*/ 0 h 822542"/>
              <a:gd name="connsiteX1" fmla="*/ 88164 w 89331"/>
              <a:gd name="connsiteY1" fmla="*/ 406676 h 822542"/>
              <a:gd name="connsiteX2" fmla="*/ 0 w 89331"/>
              <a:gd name="connsiteY2" fmla="*/ 822542 h 82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31" h="822542">
                <a:moveTo>
                  <a:pt x="33396" y="0"/>
                </a:moveTo>
                <a:cubicBezTo>
                  <a:pt x="80017" y="177434"/>
                  <a:pt x="93730" y="269586"/>
                  <a:pt x="88164" y="406676"/>
                </a:cubicBezTo>
                <a:cubicBezTo>
                  <a:pt x="82598" y="543766"/>
                  <a:pt x="13138" y="733108"/>
                  <a:pt x="0" y="822542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86422" y="3842803"/>
            <a:ext cx="1262063" cy="395606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Raj_Minhas</a:t>
            </a:r>
            <a:endParaRPr lang="en-US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26"/>
          <p:cNvSpPr/>
          <p:nvPr/>
        </p:nvSpPr>
        <p:spPr>
          <a:xfrm rot="16200000" flipH="1">
            <a:off x="3411447" y="5228644"/>
            <a:ext cx="449959" cy="789987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160510 w 278067"/>
              <a:gd name="connsiteY0" fmla="*/ 0 h 720998"/>
              <a:gd name="connsiteX1" fmla="*/ 273825 w 278067"/>
              <a:gd name="connsiteY1" fmla="*/ 412859 h 720998"/>
              <a:gd name="connsiteX2" fmla="*/ 0 w 278067"/>
              <a:gd name="connsiteY2" fmla="*/ 720998 h 720998"/>
              <a:gd name="connsiteX0" fmla="*/ 366032 w 374946"/>
              <a:gd name="connsiteY0" fmla="*/ 0 h 818694"/>
              <a:gd name="connsiteX1" fmla="*/ 273825 w 374946"/>
              <a:gd name="connsiteY1" fmla="*/ 510555 h 818694"/>
              <a:gd name="connsiteX2" fmla="*/ 0 w 374946"/>
              <a:gd name="connsiteY2" fmla="*/ 818694 h 818694"/>
              <a:gd name="connsiteX0" fmla="*/ 366032 w 366032"/>
              <a:gd name="connsiteY0" fmla="*/ 0 h 818694"/>
              <a:gd name="connsiteX1" fmla="*/ 273825 w 366032"/>
              <a:gd name="connsiteY1" fmla="*/ 510555 h 818694"/>
              <a:gd name="connsiteX2" fmla="*/ 0 w 366032"/>
              <a:gd name="connsiteY2" fmla="*/ 818694 h 818694"/>
              <a:gd name="connsiteX0" fmla="*/ 366032 w 366032"/>
              <a:gd name="connsiteY0" fmla="*/ 0 h 818694"/>
              <a:gd name="connsiteX1" fmla="*/ 209408 w 366032"/>
              <a:gd name="connsiteY1" fmla="*/ 494923 h 818694"/>
              <a:gd name="connsiteX2" fmla="*/ 0 w 366032"/>
              <a:gd name="connsiteY2" fmla="*/ 818694 h 818694"/>
              <a:gd name="connsiteX0" fmla="*/ 366032 w 366032"/>
              <a:gd name="connsiteY0" fmla="*/ 0 h 818694"/>
              <a:gd name="connsiteX1" fmla="*/ 209408 w 366032"/>
              <a:gd name="connsiteY1" fmla="*/ 494923 h 818694"/>
              <a:gd name="connsiteX2" fmla="*/ 0 w 366032"/>
              <a:gd name="connsiteY2" fmla="*/ 818694 h 81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32" h="818694">
                <a:moveTo>
                  <a:pt x="366032" y="0"/>
                </a:moveTo>
                <a:cubicBezTo>
                  <a:pt x="340594" y="214585"/>
                  <a:pt x="270413" y="358474"/>
                  <a:pt x="209408" y="494923"/>
                </a:cubicBezTo>
                <a:cubicBezTo>
                  <a:pt x="148403" y="631372"/>
                  <a:pt x="102101" y="698328"/>
                  <a:pt x="0" y="818694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03619" y="5972177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 28"/>
          <p:cNvSpPr/>
          <p:nvPr/>
        </p:nvSpPr>
        <p:spPr>
          <a:xfrm rot="16200000" flipH="1">
            <a:off x="3149476" y="4627385"/>
            <a:ext cx="345876" cy="85032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0 w 281301"/>
              <a:gd name="connsiteY0" fmla="*/ 0 h 881222"/>
              <a:gd name="connsiteX1" fmla="*/ 113315 w 281301"/>
              <a:gd name="connsiteY1" fmla="*/ 412859 h 881222"/>
              <a:gd name="connsiteX2" fmla="*/ 281210 w 281301"/>
              <a:gd name="connsiteY2" fmla="*/ 881222 h 881222"/>
              <a:gd name="connsiteX0" fmla="*/ 0 w 281363"/>
              <a:gd name="connsiteY0" fmla="*/ 0 h 881222"/>
              <a:gd name="connsiteX1" fmla="*/ 165465 w 281363"/>
              <a:gd name="connsiteY1" fmla="*/ 412861 h 881222"/>
              <a:gd name="connsiteX2" fmla="*/ 281210 w 281363"/>
              <a:gd name="connsiteY2" fmla="*/ 881222 h 88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363" h="881222">
                <a:moveTo>
                  <a:pt x="0" y="0"/>
                </a:moveTo>
                <a:cubicBezTo>
                  <a:pt x="32845" y="73901"/>
                  <a:pt x="118597" y="265991"/>
                  <a:pt x="165465" y="412861"/>
                </a:cubicBezTo>
                <a:cubicBezTo>
                  <a:pt x="212333" y="559731"/>
                  <a:pt x="285151" y="819474"/>
                  <a:pt x="281210" y="881222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 rot="16200000" flipH="1">
            <a:off x="3207127" y="3477419"/>
            <a:ext cx="206593" cy="95967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0 w 168059"/>
              <a:gd name="connsiteY0" fmla="*/ 0 h 994549"/>
              <a:gd name="connsiteX1" fmla="*/ 113315 w 168059"/>
              <a:gd name="connsiteY1" fmla="*/ 412859 h 994549"/>
              <a:gd name="connsiteX2" fmla="*/ 167713 w 168059"/>
              <a:gd name="connsiteY2" fmla="*/ 994549 h 99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9" h="994549">
                <a:moveTo>
                  <a:pt x="0" y="0"/>
                </a:moveTo>
                <a:cubicBezTo>
                  <a:pt x="32845" y="73901"/>
                  <a:pt x="85363" y="247101"/>
                  <a:pt x="113315" y="412859"/>
                </a:cubicBezTo>
                <a:cubicBezTo>
                  <a:pt x="141267" y="578617"/>
                  <a:pt x="171654" y="932801"/>
                  <a:pt x="167713" y="994549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6200000" flipV="1">
            <a:off x="3293612" y="3396569"/>
            <a:ext cx="281582" cy="83900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0 w 242940"/>
              <a:gd name="connsiteY0" fmla="*/ 0 h 873404"/>
              <a:gd name="connsiteX1" fmla="*/ 239083 w 242940"/>
              <a:gd name="connsiteY1" fmla="*/ 444122 h 873404"/>
              <a:gd name="connsiteX2" fmla="*/ 152374 w 242940"/>
              <a:gd name="connsiteY2" fmla="*/ 873404 h 873404"/>
              <a:gd name="connsiteX0" fmla="*/ 0 w 246608"/>
              <a:gd name="connsiteY0" fmla="*/ 0 h 877310"/>
              <a:gd name="connsiteX1" fmla="*/ 239083 w 246608"/>
              <a:gd name="connsiteY1" fmla="*/ 444122 h 877310"/>
              <a:gd name="connsiteX2" fmla="*/ 189183 w 246608"/>
              <a:gd name="connsiteY2" fmla="*/ 877310 h 877310"/>
              <a:gd name="connsiteX0" fmla="*/ 0 w 189663"/>
              <a:gd name="connsiteY0" fmla="*/ 0 h 877310"/>
              <a:gd name="connsiteX1" fmla="*/ 140923 w 189663"/>
              <a:gd name="connsiteY1" fmla="*/ 408951 h 877310"/>
              <a:gd name="connsiteX2" fmla="*/ 189183 w 189663"/>
              <a:gd name="connsiteY2" fmla="*/ 877310 h 877310"/>
              <a:gd name="connsiteX0" fmla="*/ 0 w 229265"/>
              <a:gd name="connsiteY0" fmla="*/ 0 h 869492"/>
              <a:gd name="connsiteX1" fmla="*/ 140923 w 229265"/>
              <a:gd name="connsiteY1" fmla="*/ 408951 h 869492"/>
              <a:gd name="connsiteX2" fmla="*/ 229061 w 229265"/>
              <a:gd name="connsiteY2" fmla="*/ 869492 h 869492"/>
              <a:gd name="connsiteX0" fmla="*/ 0 w 229061"/>
              <a:gd name="connsiteY0" fmla="*/ 0 h 869492"/>
              <a:gd name="connsiteX1" fmla="*/ 140923 w 229061"/>
              <a:gd name="connsiteY1" fmla="*/ 408951 h 869492"/>
              <a:gd name="connsiteX2" fmla="*/ 229061 w 229061"/>
              <a:gd name="connsiteY2" fmla="*/ 869492 h 8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061" h="869492">
                <a:moveTo>
                  <a:pt x="0" y="0"/>
                </a:moveTo>
                <a:cubicBezTo>
                  <a:pt x="32845" y="73901"/>
                  <a:pt x="102746" y="264036"/>
                  <a:pt x="140923" y="408951"/>
                </a:cubicBezTo>
                <a:cubicBezTo>
                  <a:pt x="179100" y="553866"/>
                  <a:pt x="220732" y="733494"/>
                  <a:pt x="229061" y="869492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6200000" flipV="1">
            <a:off x="3272047" y="4530078"/>
            <a:ext cx="300437" cy="872945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0 w 319989"/>
              <a:gd name="connsiteY0" fmla="*/ 0 h 889036"/>
              <a:gd name="connsiteX1" fmla="*/ 312703 w 319989"/>
              <a:gd name="connsiteY1" fmla="*/ 459754 h 889036"/>
              <a:gd name="connsiteX2" fmla="*/ 225994 w 319989"/>
              <a:gd name="connsiteY2" fmla="*/ 889036 h 889036"/>
              <a:gd name="connsiteX0" fmla="*/ 0 w 234385"/>
              <a:gd name="connsiteY0" fmla="*/ 0 h 889036"/>
              <a:gd name="connsiteX1" fmla="*/ 211476 w 234385"/>
              <a:gd name="connsiteY1" fmla="*/ 362057 h 889036"/>
              <a:gd name="connsiteX2" fmla="*/ 225994 w 234385"/>
              <a:gd name="connsiteY2" fmla="*/ 889036 h 889036"/>
              <a:gd name="connsiteX0" fmla="*/ 0 w 246724"/>
              <a:gd name="connsiteY0" fmla="*/ 0 h 904667"/>
              <a:gd name="connsiteX1" fmla="*/ 211476 w 246724"/>
              <a:gd name="connsiteY1" fmla="*/ 362057 h 904667"/>
              <a:gd name="connsiteX2" fmla="*/ 244399 w 246724"/>
              <a:gd name="connsiteY2" fmla="*/ 904667 h 904667"/>
              <a:gd name="connsiteX0" fmla="*/ 0 w 244399"/>
              <a:gd name="connsiteY0" fmla="*/ 0 h 904667"/>
              <a:gd name="connsiteX1" fmla="*/ 211476 w 244399"/>
              <a:gd name="connsiteY1" fmla="*/ 362057 h 904667"/>
              <a:gd name="connsiteX2" fmla="*/ 244399 w 244399"/>
              <a:gd name="connsiteY2" fmla="*/ 904667 h 904667"/>
              <a:gd name="connsiteX0" fmla="*/ 0 w 244399"/>
              <a:gd name="connsiteY0" fmla="*/ 0 h 904667"/>
              <a:gd name="connsiteX1" fmla="*/ 168531 w 244399"/>
              <a:gd name="connsiteY1" fmla="*/ 365964 h 904667"/>
              <a:gd name="connsiteX2" fmla="*/ 244399 w 244399"/>
              <a:gd name="connsiteY2" fmla="*/ 904667 h 904667"/>
              <a:gd name="connsiteX0" fmla="*/ 0 w 244399"/>
              <a:gd name="connsiteY0" fmla="*/ 0 h 904667"/>
              <a:gd name="connsiteX1" fmla="*/ 168531 w 244399"/>
              <a:gd name="connsiteY1" fmla="*/ 365964 h 904667"/>
              <a:gd name="connsiteX2" fmla="*/ 244399 w 244399"/>
              <a:gd name="connsiteY2" fmla="*/ 904667 h 90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399" h="904667">
                <a:moveTo>
                  <a:pt x="0" y="0"/>
                </a:moveTo>
                <a:cubicBezTo>
                  <a:pt x="32845" y="73901"/>
                  <a:pt x="127798" y="215186"/>
                  <a:pt x="168531" y="365964"/>
                </a:cubicBezTo>
                <a:cubicBezTo>
                  <a:pt x="209264" y="516742"/>
                  <a:pt x="233002" y="749130"/>
                  <a:pt x="244399" y="904667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81683" y="346011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>
            <a:endCxn id="43" idx="3"/>
          </p:cNvCxnSpPr>
          <p:nvPr/>
        </p:nvCxnSpPr>
        <p:spPr>
          <a:xfrm flipH="1">
            <a:off x="1207030" y="4487758"/>
            <a:ext cx="228692" cy="677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435721" y="4492954"/>
            <a:ext cx="208505" cy="97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10342" y="4504266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79990" y="5116769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50230" y="3989552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reeform 38"/>
          <p:cNvSpPr/>
          <p:nvPr/>
        </p:nvSpPr>
        <p:spPr>
          <a:xfrm rot="10800000">
            <a:off x="1230418" y="4851907"/>
            <a:ext cx="380083" cy="797599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  <a:gd name="connsiteX0" fmla="*/ 0 w 184524"/>
              <a:gd name="connsiteY0" fmla="*/ 0 h 826376"/>
              <a:gd name="connsiteX1" fmla="*/ 184259 w 184524"/>
              <a:gd name="connsiteY1" fmla="*/ 420742 h 826376"/>
              <a:gd name="connsiteX2" fmla="*/ 42370 w 184524"/>
              <a:gd name="connsiteY2" fmla="*/ 826376 h 826376"/>
              <a:gd name="connsiteX0" fmla="*/ 0 w 113849"/>
              <a:gd name="connsiteY0" fmla="*/ 0 h 826376"/>
              <a:gd name="connsiteX1" fmla="*/ 113314 w 113849"/>
              <a:gd name="connsiteY1" fmla="*/ 326149 h 826376"/>
              <a:gd name="connsiteX2" fmla="*/ 42370 w 113849"/>
              <a:gd name="connsiteY2" fmla="*/ 826376 h 826376"/>
              <a:gd name="connsiteX0" fmla="*/ 0 w 121621"/>
              <a:gd name="connsiteY0" fmla="*/ 0 h 835901"/>
              <a:gd name="connsiteX1" fmla="*/ 113314 w 121621"/>
              <a:gd name="connsiteY1" fmla="*/ 326149 h 835901"/>
              <a:gd name="connsiteX2" fmla="*/ 104283 w 121621"/>
              <a:gd name="connsiteY2" fmla="*/ 835901 h 835901"/>
              <a:gd name="connsiteX0" fmla="*/ 0 w 119773"/>
              <a:gd name="connsiteY0" fmla="*/ 0 h 835901"/>
              <a:gd name="connsiteX1" fmla="*/ 113314 w 119773"/>
              <a:gd name="connsiteY1" fmla="*/ 326149 h 835901"/>
              <a:gd name="connsiteX2" fmla="*/ 104283 w 119773"/>
              <a:gd name="connsiteY2" fmla="*/ 835901 h 835901"/>
              <a:gd name="connsiteX0" fmla="*/ 0 w 115990"/>
              <a:gd name="connsiteY0" fmla="*/ 0 h 835901"/>
              <a:gd name="connsiteX1" fmla="*/ 108551 w 115990"/>
              <a:gd name="connsiteY1" fmla="*/ 383299 h 835901"/>
              <a:gd name="connsiteX2" fmla="*/ 104283 w 115990"/>
              <a:gd name="connsiteY2" fmla="*/ 835901 h 835901"/>
              <a:gd name="connsiteX0" fmla="*/ 443405 w 572214"/>
              <a:gd name="connsiteY0" fmla="*/ 0 h 1007351"/>
              <a:gd name="connsiteX1" fmla="*/ 551956 w 572214"/>
              <a:gd name="connsiteY1" fmla="*/ 383299 h 1007351"/>
              <a:gd name="connsiteX2" fmla="*/ 0 w 572214"/>
              <a:gd name="connsiteY2" fmla="*/ 1007351 h 1007351"/>
              <a:gd name="connsiteX0" fmla="*/ 443405 w 572214"/>
              <a:gd name="connsiteY0" fmla="*/ 0 h 1007351"/>
              <a:gd name="connsiteX1" fmla="*/ 551956 w 572214"/>
              <a:gd name="connsiteY1" fmla="*/ 383299 h 1007351"/>
              <a:gd name="connsiteX2" fmla="*/ 0 w 572214"/>
              <a:gd name="connsiteY2" fmla="*/ 1007351 h 1007351"/>
              <a:gd name="connsiteX0" fmla="*/ 443405 w 490388"/>
              <a:gd name="connsiteY0" fmla="*/ 0 h 1007351"/>
              <a:gd name="connsiteX1" fmla="*/ 451943 w 490388"/>
              <a:gd name="connsiteY1" fmla="*/ 535699 h 1007351"/>
              <a:gd name="connsiteX2" fmla="*/ 0 w 490388"/>
              <a:gd name="connsiteY2" fmla="*/ 1007351 h 1007351"/>
              <a:gd name="connsiteX0" fmla="*/ 443405 w 480037"/>
              <a:gd name="connsiteY0" fmla="*/ 0 h 1007351"/>
              <a:gd name="connsiteX1" fmla="*/ 451943 w 480037"/>
              <a:gd name="connsiteY1" fmla="*/ 535699 h 1007351"/>
              <a:gd name="connsiteX2" fmla="*/ 0 w 480037"/>
              <a:gd name="connsiteY2" fmla="*/ 1007351 h 100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0037" h="1007351">
                <a:moveTo>
                  <a:pt x="443405" y="0"/>
                </a:moveTo>
                <a:cubicBezTo>
                  <a:pt x="476250" y="73901"/>
                  <a:pt x="502031" y="363044"/>
                  <a:pt x="451943" y="535699"/>
                </a:cubicBezTo>
                <a:cubicBezTo>
                  <a:pt x="401855" y="708354"/>
                  <a:pt x="170300" y="894105"/>
                  <a:pt x="0" y="1007351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44313" y="4939429"/>
            <a:ext cx="346243" cy="729261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317584 w 321038"/>
              <a:gd name="connsiteY0" fmla="*/ 0 h 906429"/>
              <a:gd name="connsiteX1" fmla="*/ 86709 w 321038"/>
              <a:gd name="connsiteY1" fmla="*/ 477147 h 906429"/>
              <a:gd name="connsiteX2" fmla="*/ 0 w 321038"/>
              <a:gd name="connsiteY2" fmla="*/ 906429 h 906429"/>
              <a:gd name="connsiteX0" fmla="*/ 317584 w 317584"/>
              <a:gd name="connsiteY0" fmla="*/ 0 h 906429"/>
              <a:gd name="connsiteX1" fmla="*/ 86709 w 317584"/>
              <a:gd name="connsiteY1" fmla="*/ 477147 h 906429"/>
              <a:gd name="connsiteX2" fmla="*/ 0 w 317584"/>
              <a:gd name="connsiteY2" fmla="*/ 906429 h 906429"/>
              <a:gd name="connsiteX0" fmla="*/ 317584 w 317584"/>
              <a:gd name="connsiteY0" fmla="*/ 0 h 906429"/>
              <a:gd name="connsiteX1" fmla="*/ 76434 w 317584"/>
              <a:gd name="connsiteY1" fmla="*/ 422044 h 906429"/>
              <a:gd name="connsiteX2" fmla="*/ 0 w 317584"/>
              <a:gd name="connsiteY2" fmla="*/ 906429 h 906429"/>
              <a:gd name="connsiteX0" fmla="*/ 471698 w 471698"/>
              <a:gd name="connsiteY0" fmla="*/ 0 h 888061"/>
              <a:gd name="connsiteX1" fmla="*/ 230548 w 471698"/>
              <a:gd name="connsiteY1" fmla="*/ 422044 h 888061"/>
              <a:gd name="connsiteX2" fmla="*/ 0 w 471698"/>
              <a:gd name="connsiteY2" fmla="*/ 888061 h 888061"/>
              <a:gd name="connsiteX0" fmla="*/ 471698 w 471698"/>
              <a:gd name="connsiteY0" fmla="*/ 0 h 888061"/>
              <a:gd name="connsiteX1" fmla="*/ 122668 w 471698"/>
              <a:gd name="connsiteY1" fmla="*/ 385308 h 888061"/>
              <a:gd name="connsiteX2" fmla="*/ 0 w 471698"/>
              <a:gd name="connsiteY2" fmla="*/ 888061 h 88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698" h="888061">
                <a:moveTo>
                  <a:pt x="471698" y="0"/>
                </a:moveTo>
                <a:cubicBezTo>
                  <a:pt x="360703" y="142780"/>
                  <a:pt x="201284" y="237298"/>
                  <a:pt x="122668" y="385308"/>
                </a:cubicBezTo>
                <a:cubicBezTo>
                  <a:pt x="44052" y="533318"/>
                  <a:pt x="3941" y="826313"/>
                  <a:pt x="0" y="888061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435721" y="5355489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1873" y="5078379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326" y="4379113"/>
            <a:ext cx="1165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OrgUnitLevel_Area</a:t>
            </a:r>
            <a:endParaRPr lang="en-US" sz="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 43"/>
          <p:cNvSpPr/>
          <p:nvPr/>
        </p:nvSpPr>
        <p:spPr>
          <a:xfrm rot="16200000" flipH="1">
            <a:off x="2545983" y="4476670"/>
            <a:ext cx="719418" cy="2668649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160510 w 278067"/>
              <a:gd name="connsiteY0" fmla="*/ 0 h 720998"/>
              <a:gd name="connsiteX1" fmla="*/ 273825 w 278067"/>
              <a:gd name="connsiteY1" fmla="*/ 412859 h 720998"/>
              <a:gd name="connsiteX2" fmla="*/ 0 w 278067"/>
              <a:gd name="connsiteY2" fmla="*/ 720998 h 720998"/>
              <a:gd name="connsiteX0" fmla="*/ 366032 w 374946"/>
              <a:gd name="connsiteY0" fmla="*/ 0 h 818694"/>
              <a:gd name="connsiteX1" fmla="*/ 273825 w 374946"/>
              <a:gd name="connsiteY1" fmla="*/ 510555 h 818694"/>
              <a:gd name="connsiteX2" fmla="*/ 0 w 374946"/>
              <a:gd name="connsiteY2" fmla="*/ 818694 h 818694"/>
              <a:gd name="connsiteX0" fmla="*/ 366032 w 366032"/>
              <a:gd name="connsiteY0" fmla="*/ 0 h 818694"/>
              <a:gd name="connsiteX1" fmla="*/ 273825 w 366032"/>
              <a:gd name="connsiteY1" fmla="*/ 510555 h 818694"/>
              <a:gd name="connsiteX2" fmla="*/ 0 w 366032"/>
              <a:gd name="connsiteY2" fmla="*/ 818694 h 818694"/>
              <a:gd name="connsiteX0" fmla="*/ 366032 w 366032"/>
              <a:gd name="connsiteY0" fmla="*/ 0 h 818694"/>
              <a:gd name="connsiteX1" fmla="*/ 209408 w 366032"/>
              <a:gd name="connsiteY1" fmla="*/ 494923 h 818694"/>
              <a:gd name="connsiteX2" fmla="*/ 0 w 366032"/>
              <a:gd name="connsiteY2" fmla="*/ 818694 h 818694"/>
              <a:gd name="connsiteX0" fmla="*/ 366032 w 366032"/>
              <a:gd name="connsiteY0" fmla="*/ 0 h 818694"/>
              <a:gd name="connsiteX1" fmla="*/ 209408 w 366032"/>
              <a:gd name="connsiteY1" fmla="*/ 494923 h 818694"/>
              <a:gd name="connsiteX2" fmla="*/ 0 w 366032"/>
              <a:gd name="connsiteY2" fmla="*/ 818694 h 818694"/>
              <a:gd name="connsiteX0" fmla="*/ 487886 w 487886"/>
              <a:gd name="connsiteY0" fmla="*/ 0 h 689329"/>
              <a:gd name="connsiteX1" fmla="*/ 331262 w 487886"/>
              <a:gd name="connsiteY1" fmla="*/ 494923 h 689329"/>
              <a:gd name="connsiteX2" fmla="*/ 0 w 487886"/>
              <a:gd name="connsiteY2" fmla="*/ 689329 h 689329"/>
              <a:gd name="connsiteX0" fmla="*/ 487886 w 487886"/>
              <a:gd name="connsiteY0" fmla="*/ 0 h 689329"/>
              <a:gd name="connsiteX1" fmla="*/ 331262 w 487886"/>
              <a:gd name="connsiteY1" fmla="*/ 494923 h 689329"/>
              <a:gd name="connsiteX2" fmla="*/ 0 w 487886"/>
              <a:gd name="connsiteY2" fmla="*/ 689329 h 689329"/>
              <a:gd name="connsiteX0" fmla="*/ 472654 w 472654"/>
              <a:gd name="connsiteY0" fmla="*/ 0 h 2836505"/>
              <a:gd name="connsiteX1" fmla="*/ 331262 w 472654"/>
              <a:gd name="connsiteY1" fmla="*/ 2571219 h 2836505"/>
              <a:gd name="connsiteX2" fmla="*/ 0 w 472654"/>
              <a:gd name="connsiteY2" fmla="*/ 2765625 h 2836505"/>
              <a:gd name="connsiteX0" fmla="*/ 472654 w 494743"/>
              <a:gd name="connsiteY0" fmla="*/ 0 h 2836505"/>
              <a:gd name="connsiteX1" fmla="*/ 331262 w 494743"/>
              <a:gd name="connsiteY1" fmla="*/ 2571219 h 2836505"/>
              <a:gd name="connsiteX2" fmla="*/ 0 w 494743"/>
              <a:gd name="connsiteY2" fmla="*/ 2765625 h 2836505"/>
              <a:gd name="connsiteX0" fmla="*/ 472654 w 542473"/>
              <a:gd name="connsiteY0" fmla="*/ 0 h 2765625"/>
              <a:gd name="connsiteX1" fmla="*/ 493735 w 542473"/>
              <a:gd name="connsiteY1" fmla="*/ 1833845 h 2765625"/>
              <a:gd name="connsiteX2" fmla="*/ 0 w 542473"/>
              <a:gd name="connsiteY2" fmla="*/ 2765625 h 2765625"/>
              <a:gd name="connsiteX0" fmla="*/ 472654 w 542473"/>
              <a:gd name="connsiteY0" fmla="*/ 0 h 2765625"/>
              <a:gd name="connsiteX1" fmla="*/ 493735 w 542473"/>
              <a:gd name="connsiteY1" fmla="*/ 1833845 h 2765625"/>
              <a:gd name="connsiteX2" fmla="*/ 0 w 542473"/>
              <a:gd name="connsiteY2" fmla="*/ 2765625 h 2765625"/>
              <a:gd name="connsiteX0" fmla="*/ 472654 w 578415"/>
              <a:gd name="connsiteY0" fmla="*/ 0 h 2765625"/>
              <a:gd name="connsiteX1" fmla="*/ 493735 w 578415"/>
              <a:gd name="connsiteY1" fmla="*/ 1833845 h 2765625"/>
              <a:gd name="connsiteX2" fmla="*/ 0 w 578415"/>
              <a:gd name="connsiteY2" fmla="*/ 2765625 h 2765625"/>
              <a:gd name="connsiteX0" fmla="*/ 472654 w 578415"/>
              <a:gd name="connsiteY0" fmla="*/ 0 h 2765625"/>
              <a:gd name="connsiteX1" fmla="*/ 493735 w 578415"/>
              <a:gd name="connsiteY1" fmla="*/ 1833845 h 2765625"/>
              <a:gd name="connsiteX2" fmla="*/ 0 w 578415"/>
              <a:gd name="connsiteY2" fmla="*/ 2765625 h 2765625"/>
              <a:gd name="connsiteX0" fmla="*/ 472654 w 585232"/>
              <a:gd name="connsiteY0" fmla="*/ 0 h 2765625"/>
              <a:gd name="connsiteX1" fmla="*/ 508967 w 585232"/>
              <a:gd name="connsiteY1" fmla="*/ 1853250 h 2765625"/>
              <a:gd name="connsiteX2" fmla="*/ 0 w 585232"/>
              <a:gd name="connsiteY2" fmla="*/ 2765625 h 276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232" h="2765625">
                <a:moveTo>
                  <a:pt x="472654" y="0"/>
                </a:moveTo>
                <a:cubicBezTo>
                  <a:pt x="645229" y="693232"/>
                  <a:pt x="587743" y="1392313"/>
                  <a:pt x="508967" y="1853250"/>
                </a:cubicBezTo>
                <a:cubicBezTo>
                  <a:pt x="430191" y="2314187"/>
                  <a:pt x="340731" y="2574109"/>
                  <a:pt x="0" y="2765625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328192" y="573766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477905" y="4071523"/>
            <a:ext cx="1285353" cy="362555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49" name="Oval 48"/>
          <p:cNvSpPr/>
          <p:nvPr/>
        </p:nvSpPr>
        <p:spPr>
          <a:xfrm>
            <a:off x="5477905" y="4879608"/>
            <a:ext cx="1285353" cy="362555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 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6218650" y="4434078"/>
            <a:ext cx="75371" cy="445530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294021" y="4548946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/>
          <p:cNvCxnSpPr>
            <a:stCxn id="49" idx="6"/>
            <a:endCxn id="54" idx="1"/>
          </p:cNvCxnSpPr>
          <p:nvPr/>
        </p:nvCxnSpPr>
        <p:spPr>
          <a:xfrm>
            <a:off x="6763258" y="5060886"/>
            <a:ext cx="1156846" cy="6618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89634" y="5065454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20104" y="4952088"/>
            <a:ext cx="1165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OrgUnitLevel_Area</a:t>
            </a:r>
            <a:endParaRPr lang="en-US" sz="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885421" y="4086012"/>
            <a:ext cx="563187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853917" y="4061144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1015" y="3984787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Mike</a:t>
            </a:r>
            <a:endParaRPr lang="en-US" sz="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908507" y="4348890"/>
            <a:ext cx="563187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43618" y="4325280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34101" y="4247665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Roberts</a:t>
            </a:r>
            <a:endParaRPr lang="en-US" sz="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717635" y="4085166"/>
            <a:ext cx="171933" cy="90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753371" y="4292483"/>
            <a:ext cx="157120" cy="55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913994"/>
            <a:ext cx="532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(Slides from the original project proposal presentation)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Factors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2000" y="1034534"/>
            <a:ext cx="58455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Transparent AI</a:t>
            </a:r>
          </a:p>
          <a:p>
            <a:endParaRPr lang="en-US" dirty="0"/>
          </a:p>
          <a:p>
            <a:r>
              <a:rPr lang="en-US" dirty="0" smtClean="0"/>
              <a:t>Agent should be able to </a:t>
            </a:r>
          </a:p>
          <a:p>
            <a:endParaRPr lang="en-US" dirty="0"/>
          </a:p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dirty="0" smtClean="0"/>
              <a:t>interact at different levels of detail and granularity</a:t>
            </a:r>
          </a:p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dirty="0" smtClean="0"/>
              <a:t>ask clarification questions</a:t>
            </a:r>
          </a:p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dirty="0" smtClean="0"/>
              <a:t>explain its answers</a:t>
            </a:r>
          </a:p>
        </p:txBody>
      </p:sp>
    </p:spTree>
    <p:extLst>
      <p:ext uri="{BB962C8B-B14F-4D97-AF65-F5344CB8AC3E}">
        <p14:creationId xmlns:p14="http://schemas.microsoft.com/office/powerpoint/2010/main" val="403034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Base (1)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200" y="1295400"/>
            <a:ext cx="791607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Suggestion:   An OWL Ontology Knowledge Base</a:t>
            </a:r>
          </a:p>
          <a:p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Start with the PARC Org Chart</a:t>
            </a:r>
          </a:p>
          <a:p>
            <a:pPr marL="631825" lvl="1" indent="-174625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Organization Ontology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W3C Recommendation 16 January 2014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https://www.w3.org/TR/2014/REC-vocab-org-20140116/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4213" lvl="1" indent="-227013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Edit manually with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Protege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4213" lvl="1" indent="-227013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4213" lvl="1" indent="-227013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HermiT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inference engine</a:t>
            </a:r>
          </a:p>
          <a:p>
            <a:pPr marL="684213" lvl="1" indent="-227013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4213" lvl="1" indent="-227013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Access programmatically with SPARQL / SPARUL (SPARQL Update)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Jena,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AllegroGraph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4213" lvl="1" indent="-227013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2286000" y="4495800"/>
            <a:ext cx="228600" cy="228600"/>
            <a:chOff x="2496" y="2592"/>
            <a:chExt cx="240" cy="24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H="1"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261465" y="4203826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Pellet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Freeform 4"/>
          <p:cNvSpPr>
            <a:spLocks/>
          </p:cNvSpPr>
          <p:nvPr/>
        </p:nvSpPr>
        <p:spPr bwMode="auto">
          <a:xfrm>
            <a:off x="914400" y="2362200"/>
            <a:ext cx="313532" cy="330624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0" name="Freeform 4"/>
          <p:cNvSpPr>
            <a:spLocks/>
          </p:cNvSpPr>
          <p:nvPr/>
        </p:nvSpPr>
        <p:spPr bwMode="auto">
          <a:xfrm>
            <a:off x="914400" y="2971800"/>
            <a:ext cx="313532" cy="330624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" name="Freeform 4"/>
          <p:cNvSpPr>
            <a:spLocks/>
          </p:cNvSpPr>
          <p:nvPr/>
        </p:nvSpPr>
        <p:spPr bwMode="auto">
          <a:xfrm>
            <a:off x="913511" y="3873202"/>
            <a:ext cx="313532" cy="330624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2" name="Freeform 4"/>
          <p:cNvSpPr>
            <a:spLocks/>
          </p:cNvSpPr>
          <p:nvPr/>
        </p:nvSpPr>
        <p:spPr bwMode="auto">
          <a:xfrm>
            <a:off x="919616" y="4409875"/>
            <a:ext cx="313532" cy="330624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3" name="Freeform 4"/>
          <p:cNvSpPr>
            <a:spLocks/>
          </p:cNvSpPr>
          <p:nvPr/>
        </p:nvSpPr>
        <p:spPr bwMode="auto">
          <a:xfrm>
            <a:off x="1673576" y="5437550"/>
            <a:ext cx="313532" cy="330624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2473872" y="5272669"/>
            <a:ext cx="329762" cy="329762"/>
            <a:chOff x="2496" y="2592"/>
            <a:chExt cx="240" cy="240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8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Base (2)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14585" y="795471"/>
            <a:ext cx="59547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1825" lvl="1" indent="-174625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Organization Ontology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W3C Recommendation 16 January 2014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https://www.w3.org/TR/2014/REC-vocab-org-20140116/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Diagram depicting core classes and relationshi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8" y="2233642"/>
            <a:ext cx="8878141" cy="448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Base (3)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7" y="1081043"/>
            <a:ext cx="678900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2800" y="152400"/>
            <a:ext cx="4638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 Partial Ontology :  links entered in </a:t>
            </a:r>
            <a:r>
              <a:rPr lang="en-US" sz="1600" i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</a:t>
            </a:r>
            <a:endParaRPr lang="en-US" sz="1600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9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582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Base (4)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66710"/>
            <a:ext cx="7543800" cy="615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0" y="157525"/>
            <a:ext cx="5809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 Partial Ontology :  links entered  in </a:t>
            </a:r>
            <a:r>
              <a:rPr lang="en-US" sz="1400" i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</a:t>
            </a:r>
            <a:r>
              <a:rPr lang="en-US" sz="1400" i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inferred by </a:t>
            </a:r>
            <a:r>
              <a:rPr lang="en-US" sz="1400" i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HermiT</a:t>
            </a:r>
            <a:endParaRPr lang="en-US" sz="1400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543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of a Conversational Agent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870" y="1661040"/>
            <a:ext cx="793871" cy="43088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User</a:t>
            </a:r>
          </a:p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Utterance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92319" y="5313931"/>
            <a:ext cx="793871" cy="43088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Agent</a:t>
            </a:r>
          </a:p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Utterance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357" y="707707"/>
            <a:ext cx="10871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ASR</a:t>
            </a:r>
          </a:p>
          <a:p>
            <a:r>
              <a:rPr lang="en-US" sz="1200" dirty="0" smtClean="0"/>
              <a:t>(Automatic</a:t>
            </a:r>
          </a:p>
          <a:p>
            <a:r>
              <a:rPr lang="en-US" sz="1200" dirty="0" smtClean="0"/>
              <a:t> Speech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Recognition)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7407" y="5744818"/>
            <a:ext cx="13356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TTS</a:t>
            </a:r>
          </a:p>
          <a:p>
            <a:r>
              <a:rPr lang="en-US" sz="1200" dirty="0" smtClean="0"/>
              <a:t>(Text To Speech)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63557" y="728024"/>
            <a:ext cx="10374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NLP</a:t>
            </a:r>
          </a:p>
          <a:p>
            <a:r>
              <a:rPr lang="en-US" sz="1200" dirty="0" smtClean="0"/>
              <a:t>(Natural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Language</a:t>
            </a:r>
          </a:p>
          <a:p>
            <a:r>
              <a:rPr lang="en-US" sz="1200" dirty="0" smtClean="0"/>
              <a:t> Processing)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094" y="5638799"/>
            <a:ext cx="10374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NLG</a:t>
            </a:r>
          </a:p>
          <a:p>
            <a:r>
              <a:rPr lang="en-US" sz="1200" dirty="0" smtClean="0"/>
              <a:t>(Natural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Language</a:t>
            </a:r>
          </a:p>
          <a:p>
            <a:r>
              <a:rPr lang="en-US" sz="1200" dirty="0" smtClean="0"/>
              <a:t> Generation)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7757" y="1754116"/>
            <a:ext cx="793871" cy="261610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Words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89000" y="5407007"/>
            <a:ext cx="793871" cy="261610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Words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32325" y="1756333"/>
            <a:ext cx="1144268" cy="261610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err="1" smtClean="0">
                <a:solidFill>
                  <a:prstClr val="black"/>
                </a:solidFill>
              </a:rPr>
              <a:t>LogicalForm</a:t>
            </a:r>
            <a:endParaRPr lang="en-US" sz="1100" dirty="0" smtClean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2263" y="5408387"/>
            <a:ext cx="1144268" cy="261610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err="1" smtClean="0">
                <a:solidFill>
                  <a:prstClr val="black"/>
                </a:solidFill>
              </a:rPr>
              <a:t>LogicalForm</a:t>
            </a:r>
            <a:endParaRPr lang="en-US" sz="1100" dirty="0" smtClean="0">
              <a:solidFill>
                <a:prstClr val="black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838138" y="2477762"/>
            <a:ext cx="4932643" cy="2438400"/>
          </a:xfrm>
          <a:prstGeom prst="roundRect">
            <a:avLst/>
          </a:prstGeom>
          <a:solidFill>
            <a:srgbClr val="FF99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97801" y="2527458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Dialog Manager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917" y="3000851"/>
            <a:ext cx="1903085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Information State</a:t>
            </a:r>
          </a:p>
          <a:p>
            <a:r>
              <a:rPr lang="en-US" sz="1400" dirty="0" smtClean="0"/>
              <a:t>      </a:t>
            </a:r>
            <a:r>
              <a:rPr lang="en-US" sz="1200" dirty="0" smtClean="0"/>
              <a:t>-</a:t>
            </a:r>
            <a:r>
              <a:rPr lang="en-US" sz="1200" dirty="0"/>
              <a:t>t</a:t>
            </a:r>
            <a:r>
              <a:rPr lang="en-US" sz="1200" dirty="0" smtClean="0"/>
              <a:t>opic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-conversation history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-goals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-slot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Knowledge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Business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Reasoning Engine</a:t>
            </a:r>
          </a:p>
        </p:txBody>
      </p:sp>
      <p:cxnSp>
        <p:nvCxnSpPr>
          <p:cNvPr id="20" name="Straight Arrow Connector 19"/>
          <p:cNvCxnSpPr>
            <a:endCxn id="13" idx="1"/>
          </p:cNvCxnSpPr>
          <p:nvPr/>
        </p:nvCxnSpPr>
        <p:spPr>
          <a:xfrm flipV="1">
            <a:off x="1274741" y="1884921"/>
            <a:ext cx="803016" cy="1"/>
          </a:xfrm>
          <a:prstGeom prst="straightConnector1">
            <a:avLst/>
          </a:prstGeom>
          <a:ln w="19050">
            <a:solidFill>
              <a:srgbClr val="0000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3"/>
            <a:endCxn id="15" idx="1"/>
          </p:cNvCxnSpPr>
          <p:nvPr/>
        </p:nvCxnSpPr>
        <p:spPr>
          <a:xfrm>
            <a:off x="2871628" y="1884921"/>
            <a:ext cx="860697" cy="2217"/>
          </a:xfrm>
          <a:prstGeom prst="straightConnector1">
            <a:avLst/>
          </a:prstGeom>
          <a:ln w="19050">
            <a:solidFill>
              <a:srgbClr val="0000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14" idx="1"/>
          </p:cNvCxnSpPr>
          <p:nvPr/>
        </p:nvCxnSpPr>
        <p:spPr>
          <a:xfrm flipV="1">
            <a:off x="4886531" y="5537812"/>
            <a:ext cx="1202469" cy="1380"/>
          </a:xfrm>
          <a:prstGeom prst="straightConnector1">
            <a:avLst/>
          </a:prstGeom>
          <a:ln w="19050">
            <a:solidFill>
              <a:srgbClr val="0000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6882871" y="5529375"/>
            <a:ext cx="1109448" cy="11197"/>
          </a:xfrm>
          <a:prstGeom prst="straightConnector1">
            <a:avLst/>
          </a:prstGeom>
          <a:ln w="19050">
            <a:solidFill>
              <a:srgbClr val="0000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18" idx="0"/>
          </p:cNvCxnSpPr>
          <p:nvPr/>
        </p:nvCxnSpPr>
        <p:spPr>
          <a:xfrm>
            <a:off x="4304459" y="2017943"/>
            <a:ext cx="1" cy="459819"/>
          </a:xfrm>
          <a:prstGeom prst="straightConnector1">
            <a:avLst/>
          </a:prstGeom>
          <a:ln w="19050">
            <a:solidFill>
              <a:srgbClr val="0000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04457" y="4943756"/>
            <a:ext cx="1" cy="459819"/>
          </a:xfrm>
          <a:prstGeom prst="straightConnector1">
            <a:avLst/>
          </a:prstGeom>
          <a:ln w="19050">
            <a:solidFill>
              <a:srgbClr val="00009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32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Proposal Sketch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58755" y="1524000"/>
            <a:ext cx="6680034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Base of PARC Organization in an OWL Ontology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Mix in other ontologies: e.g. VCard, Calendar, Building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onversational interfaces using Otto-type dialog management</a:t>
            </a:r>
          </a:p>
          <a:p>
            <a:pPr marL="171450" indent="-17145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Extend to:</a:t>
            </a:r>
          </a:p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PARC resources and services,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Deltek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Outlook calendaring</a:t>
            </a:r>
          </a:p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process help</a:t>
            </a:r>
          </a:p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assistance</a:t>
            </a:r>
          </a:p>
          <a:p>
            <a:pPr marL="631825" lvl="1" indent="-174625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 and Issues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3400" y="2743200"/>
            <a:ext cx="77954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8693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Conversational Interfaces using Otto-type Dialog </a:t>
            </a:r>
            <a:r>
              <a:rPr lang="en-US" sz="2400" dirty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anagement</a:t>
            </a:r>
          </a:p>
          <a:p>
            <a:endParaRPr lang="en-US" sz="2400" dirty="0" smtClean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85800" y="93723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multi-utterance dialogs based on org-chart knowledge: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2999" y="1588640"/>
            <a:ext cx="644913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“Is Jon Smith in the TWA Area?”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A:  “Yes, Jon Smith is in the TWA Area”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 “Then who does he report to?”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A:  “Jon Smith reports to Susan Jones, who is the manager of the TWA Area”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 “Who else reports to Susan Jones?”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A:  “Eight other people report to Susan Jones.  Would you like me to list them?”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 “No that’s all right.”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3089" y="3581400"/>
            <a:ext cx="358623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“A new member joined the TWA Area”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A:  “Okay, I’ll enter it in the database.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What is the new member’s name?”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“Jon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Schneidermann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A:  “Is the first name spelled J O H N ?”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 “No, it’s J O N.”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A:  “Okay, J O N.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Please spell out the last name for me”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 “S C H N E I”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A:  “S C H N E I”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“D E R M A 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A: “D E R M A.    Is that two N’s?”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U: “Yes”</a:t>
            </a:r>
          </a:p>
        </p:txBody>
      </p:sp>
    </p:spTree>
    <p:extLst>
      <p:ext uri="{BB962C8B-B14F-4D97-AF65-F5344CB8AC3E}">
        <p14:creationId xmlns:p14="http://schemas.microsoft.com/office/powerpoint/2010/main" val="5222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Proposal Sketch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58755" y="1524000"/>
            <a:ext cx="6795450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Base of PARC Organization in an OWL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onversational interfaces using Otto-type dialog management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Extend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PARC resources and services,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Deltek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Outlook calendaring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process 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assistance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 and Issues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09600" y="309366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81374" y="762000"/>
            <a:ext cx="72993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Deltek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“Fill out my time card for one hour on a PARC meeting and seven hours on CAPA”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“How much budget is left in account 3410?”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Outlook Address Book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“Is Conference Room 2507 free at 2:00pm this afternoon”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Telephone system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U: “Leave a message for all members of the CHAT Area”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A: “Okay.  What is the message?”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Process Help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A:  “After you fill out the form, print it out and give it to your admin.”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U:  “Who might that be?”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A:  “The admin for the TWA area is Jon Smith.”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Assistance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U: “Who still has to sign my purchase order for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Extrophoretic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Biterbi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Brackets?”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A:  “That P.O. has been signed by your manager but is awaiting approval by Import/Export controls.”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U:  “Who has to sign it there?”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A:   “The document was routed to Jon Smith.   He is on vacation until May 20</a:t>
            </a:r>
            <a:r>
              <a:rPr lang="en-US" sz="1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U:   “Who else in that department can sign it?”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A:   “Only the department manager, Susan Jones.”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U:   “Please route the document to her then.”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Proposal Sketch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58755" y="1524000"/>
            <a:ext cx="6795450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Base of PARC Organization in an OWL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onversational interfaces using Otto-type dialog management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Extend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PARC resources and services,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Deltek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Outlook calendaring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process 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assistance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 and Issues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09600" y="46482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and Issues (1)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43000" y="1066800"/>
            <a:ext cx="451277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Where is reasoning and inference done?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in the OWL inference engine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in the logic of dialog management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some other reasoning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Product viability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600770" y="2667000"/>
            <a:ext cx="0" cy="1082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90800" y="3751831"/>
            <a:ext cx="137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16780" y="374804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12661" y="27402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749071" y="2856787"/>
            <a:ext cx="1703397" cy="1785818"/>
            <a:chOff x="1954203" y="3071844"/>
            <a:chExt cx="1293134" cy="1355704"/>
          </a:xfrm>
        </p:grpSpPr>
        <p:sp>
          <p:nvSpPr>
            <p:cNvPr id="26" name="Arc 25"/>
            <p:cNvSpPr/>
            <p:nvPr/>
          </p:nvSpPr>
          <p:spPr>
            <a:xfrm>
              <a:off x="2285796" y="3424282"/>
              <a:ext cx="629949" cy="660430"/>
            </a:xfrm>
            <a:prstGeom prst="arc">
              <a:avLst/>
            </a:prstGeom>
            <a:ln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1954203" y="3071844"/>
              <a:ext cx="1293134" cy="1355704"/>
            </a:xfrm>
            <a:prstGeom prst="arc">
              <a:avLst/>
            </a:prstGeom>
            <a:ln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2119946" y="3249892"/>
              <a:ext cx="961648" cy="1008178"/>
            </a:xfrm>
            <a:prstGeom prst="arc">
              <a:avLst/>
            </a:prstGeom>
            <a:ln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H="1" flipV="1">
            <a:off x="3418285" y="3429000"/>
            <a:ext cx="544115" cy="32255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979789" y="3337373"/>
            <a:ext cx="18549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 of adoption</a:t>
            </a:r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04189" y="4204564"/>
            <a:ext cx="3935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pain that our tool alleviates?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e.g. </a:t>
            </a:r>
            <a:r>
              <a:rPr lang="en-US" sz="1600" i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need to know X to do my job. </a:t>
            </a:r>
          </a:p>
          <a:p>
            <a:r>
              <a:rPr lang="en-US" sz="1600" i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It takes me forever to find it.”</a:t>
            </a:r>
            <a:endParaRPr lang="en-US" sz="1600" i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04189" y="5257800"/>
            <a:ext cx="2891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Build a mockup first?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- Shop among PARC personnel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- Ask BD: Could you sell this?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0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and Issues (2)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6096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43000" y="1066800"/>
            <a:ext cx="7526419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</a:t>
            </a:r>
            <a:r>
              <a:rPr lang="en-US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of required dialog competency?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-Logical Form intents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-Logical form parameterizations of intents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-Utterance variations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-Single-turn vs. multi-turn dialogs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-Complexity of dialog context that must be accounted for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-Bot-ese controlled language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we tap into external office resources?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Deltek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MS Address Book, Calendar, on Exchange?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telephone system (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ShoreTel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Twilio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Where to implement V2 naturalistic conversational dialogue manager?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Otto : more cumbersome Java dev environment, more constraints, 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greater cognitive burden on new ideation and invention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Python: build on V1 (tell-phone-number), more nimble development, 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possible replication of existing Otto functionality, farther from deployment version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modeling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-OWL vs. more primitive RDF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-The Organization Ontology vs. some other, our own</a:t>
            </a:r>
          </a:p>
        </p:txBody>
      </p:sp>
      <p:sp>
        <p:nvSpPr>
          <p:cNvPr id="4" name="Right Brace 3"/>
          <p:cNvSpPr/>
          <p:nvPr/>
        </p:nvSpPr>
        <p:spPr>
          <a:xfrm>
            <a:off x="4630910" y="1398305"/>
            <a:ext cx="114300" cy="381000"/>
          </a:xfrm>
          <a:prstGeom prst="rightBrace">
            <a:avLst>
              <a:gd name="adj1" fmla="val 23287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4633291" y="1798355"/>
            <a:ext cx="114300" cy="201895"/>
          </a:xfrm>
          <a:prstGeom prst="rightBrace">
            <a:avLst>
              <a:gd name="adj1" fmla="val 23287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61432" y="1468548"/>
            <a:ext cx="552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depth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61432" y="175944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bushiness</a:t>
            </a:r>
            <a:endParaRPr 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0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Determiners (3)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7200" y="3582412"/>
            <a:ext cx="391164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{indefinite-article} {entity-plural}                    </a:t>
            </a:r>
            <a:r>
              <a:rPr lang="en-US" sz="1200" dirty="0">
                <a:solidFill>
                  <a:srgbClr val="0033CC"/>
                </a:solidFill>
              </a:rPr>
              <a:t>a</a:t>
            </a:r>
            <a:r>
              <a:rPr lang="en-US" sz="1200" dirty="0" smtClean="0">
                <a:solidFill>
                  <a:srgbClr val="0033CC"/>
                </a:solidFill>
              </a:rPr>
              <a:t> labs</a:t>
            </a:r>
          </a:p>
          <a:p>
            <a:endParaRPr lang="en-US" sz="1200" dirty="0" smtClean="0">
              <a:solidFill>
                <a:srgbClr val="0033CC"/>
              </a:solidFill>
            </a:endParaRPr>
          </a:p>
          <a:p>
            <a:r>
              <a:rPr lang="en-US" sz="1200" dirty="0" smtClean="0"/>
              <a:t>{singular-demonstrative}{entity-plural}          </a:t>
            </a:r>
            <a:r>
              <a:rPr lang="en-US" sz="1200" dirty="0" smtClean="0">
                <a:solidFill>
                  <a:srgbClr val="0033CC"/>
                </a:solidFill>
              </a:rPr>
              <a:t>this labs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  that labs</a:t>
            </a:r>
          </a:p>
          <a:p>
            <a:r>
              <a:rPr lang="en-US" sz="1200" dirty="0" smtClean="0"/>
              <a:t>{plural-demonstrative} {entity-singular}         </a:t>
            </a:r>
            <a:r>
              <a:rPr lang="en-US" sz="1200" dirty="0" smtClean="0">
                <a:solidFill>
                  <a:srgbClr val="0033CC"/>
                </a:solidFill>
              </a:rPr>
              <a:t>these lab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  those lab</a:t>
            </a:r>
          </a:p>
          <a:p>
            <a:endParaRPr lang="en-US" sz="1200" dirty="0" smtClean="0">
              <a:solidFill>
                <a:srgbClr val="0033CC"/>
              </a:solidFill>
            </a:endParaRPr>
          </a:p>
          <a:p>
            <a:r>
              <a:rPr lang="en-US" sz="1200" dirty="0" smtClean="0"/>
              <a:t>{quantifier-[quantity} {entity-plural}                </a:t>
            </a:r>
            <a:r>
              <a:rPr lang="en-US" sz="1200" dirty="0" smtClean="0">
                <a:solidFill>
                  <a:srgbClr val="0033CC"/>
                </a:solidFill>
              </a:rPr>
              <a:t>both lab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  a few lab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  several lab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  many lab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  most lab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  all lab</a:t>
            </a:r>
          </a:p>
          <a:p>
            <a:endParaRPr lang="en-US" sz="1200" dirty="0" smtClean="0">
              <a:solidFill>
                <a:srgbClr val="0033CC"/>
              </a:solidFill>
            </a:endParaRPr>
          </a:p>
          <a:p>
            <a:r>
              <a:rPr lang="en-US" sz="1200" dirty="0" smtClean="0"/>
              <a:t>{enumerator-each} {entity plural}                  </a:t>
            </a:r>
            <a:r>
              <a:rPr lang="en-US" sz="1200" dirty="0" smtClean="0">
                <a:solidFill>
                  <a:srgbClr val="0033CC"/>
                </a:solidFill>
              </a:rPr>
              <a:t>each labs</a:t>
            </a:r>
          </a:p>
          <a:p>
            <a:r>
              <a:rPr lang="en-US" sz="1200" dirty="0" smtClean="0"/>
              <a:t>{enumerator-every} {entity plural}                 </a:t>
            </a:r>
            <a:r>
              <a:rPr lang="en-US" sz="1200" dirty="0" smtClean="0">
                <a:solidFill>
                  <a:srgbClr val="0033CC"/>
                </a:solidFill>
              </a:rPr>
              <a:t>every labs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98077" y="533501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Ungrammatical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5791200" y="4115812"/>
            <a:ext cx="1804307" cy="692395"/>
            <a:chOff x="5807529" y="773026"/>
            <a:chExt cx="1804307" cy="692395"/>
          </a:xfrm>
        </p:grpSpPr>
        <p:sp>
          <p:nvSpPr>
            <p:cNvPr id="40" name="Rounded Rectangle 39"/>
            <p:cNvSpPr/>
            <p:nvPr/>
          </p:nvSpPr>
          <p:spPr>
            <a:xfrm>
              <a:off x="5807529" y="773026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86600" y="1219200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.........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7162800" y="1260667"/>
              <a:ext cx="3503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077063" y="792059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= 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105526" y="914400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grpSp>
        <p:nvGrpSpPr>
          <p:cNvPr id="45" name="Group 15"/>
          <p:cNvGrpSpPr>
            <a:grpSpLocks/>
          </p:cNvGrpSpPr>
          <p:nvPr/>
        </p:nvGrpSpPr>
        <p:grpSpPr bwMode="auto">
          <a:xfrm>
            <a:off x="6058229" y="3950931"/>
            <a:ext cx="1088242" cy="1088242"/>
            <a:chOff x="2496" y="2592"/>
            <a:chExt cx="240" cy="240"/>
          </a:xfrm>
        </p:grpSpPr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4"/>
            <p:cNvSpPr>
              <a:spLocks noChangeShapeType="1"/>
            </p:cNvSpPr>
            <p:nvPr/>
          </p:nvSpPr>
          <p:spPr bwMode="auto">
            <a:xfrm flipH="1"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4302" y="980343"/>
            <a:ext cx="390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{quantifier-either} {entity-singular}                   </a:t>
            </a:r>
            <a:r>
              <a:rPr lang="en-US" sz="1200" dirty="0" smtClean="0">
                <a:solidFill>
                  <a:srgbClr val="0033CC"/>
                </a:solidFill>
              </a:rPr>
              <a:t>either lab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766543" y="715089"/>
            <a:ext cx="1804307" cy="692395"/>
            <a:chOff x="5807529" y="773026"/>
            <a:chExt cx="1804307" cy="692395"/>
          </a:xfrm>
        </p:grpSpPr>
        <p:sp>
          <p:nvSpPr>
            <p:cNvPr id="17" name="Rounded Rectangle 16"/>
            <p:cNvSpPr/>
            <p:nvPr/>
          </p:nvSpPr>
          <p:spPr>
            <a:xfrm>
              <a:off x="5807529" y="773026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6600" y="121920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7162800" y="1260667"/>
              <a:ext cx="2464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077063" y="792059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105526" y="914400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64302" y="1852352"/>
            <a:ext cx="3760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{quantifier-any} {entity-singular}                     </a:t>
            </a:r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any lab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66543" y="1587098"/>
            <a:ext cx="1804307" cy="692395"/>
            <a:chOff x="5807529" y="773026"/>
            <a:chExt cx="1804307" cy="692395"/>
          </a:xfrm>
        </p:grpSpPr>
        <p:sp>
          <p:nvSpPr>
            <p:cNvPr id="25" name="Rounded Rectangle 24"/>
            <p:cNvSpPr/>
            <p:nvPr/>
          </p:nvSpPr>
          <p:spPr>
            <a:xfrm>
              <a:off x="5807529" y="773026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6600" y="121920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7162800" y="1260667"/>
              <a:ext cx="2464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077063" y="792059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&gt; 2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105526" y="914400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64302" y="2697147"/>
            <a:ext cx="3849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{quantifier-any} {entity-plural}                     </a:t>
            </a:r>
            <a:r>
              <a:rPr lang="en-US" sz="1200" dirty="0" smtClean="0">
                <a:solidFill>
                  <a:srgbClr val="0033CC"/>
                </a:solidFill>
              </a:rPr>
              <a:t>     any labs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766543" y="2431893"/>
            <a:ext cx="1804307" cy="692395"/>
            <a:chOff x="5807529" y="773026"/>
            <a:chExt cx="1804307" cy="692395"/>
          </a:xfrm>
        </p:grpSpPr>
        <p:sp>
          <p:nvSpPr>
            <p:cNvPr id="32" name="Rounded Rectangle 31"/>
            <p:cNvSpPr/>
            <p:nvPr/>
          </p:nvSpPr>
          <p:spPr>
            <a:xfrm>
              <a:off x="5807529" y="773026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86600" y="1219200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7162800" y="1260667"/>
              <a:ext cx="2464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077063" y="792059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&gt; 2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105526" y="914400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304800" y="3352800"/>
            <a:ext cx="40086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19600" y="6073914"/>
            <a:ext cx="4631396" cy="707886"/>
          </a:xfrm>
          <a:prstGeom prst="rect">
            <a:avLst/>
          </a:prstGeom>
          <a:noFill/>
          <a:ln w="3175">
            <a:solidFill>
              <a:srgbClr val="000099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0099"/>
                </a:solidFill>
              </a:rPr>
              <a:t>As listeners, we tend to interpret an ungrammatical expression like “this labs”</a:t>
            </a:r>
          </a:p>
          <a:p>
            <a:r>
              <a:rPr lang="en-US" sz="1000" dirty="0" smtClean="0">
                <a:solidFill>
                  <a:srgbClr val="000099"/>
                </a:solidFill>
              </a:rPr>
              <a:t>as a grammatical one, namely {singular-possessive}{entity-singular} “this lab’s”</a:t>
            </a:r>
          </a:p>
          <a:p>
            <a:r>
              <a:rPr lang="en-US" sz="1000" dirty="0" smtClean="0">
                <a:solidFill>
                  <a:srgbClr val="000099"/>
                </a:solidFill>
              </a:rPr>
              <a:t>For speech input which may lack apostrophes, we will need to entertain this </a:t>
            </a:r>
          </a:p>
          <a:p>
            <a:r>
              <a:rPr lang="en-US" sz="1000" dirty="0" smtClean="0">
                <a:solidFill>
                  <a:srgbClr val="000099"/>
                </a:solidFill>
              </a:rPr>
              <a:t>alternative.  </a:t>
            </a:r>
            <a:endParaRPr lang="en-US" sz="1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4757557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47800" y="5486400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ASR</a:t>
            </a:r>
          </a:p>
          <a:p>
            <a:r>
              <a:rPr lang="en-US" sz="1400" dirty="0" smtClean="0"/>
              <a:t>(Automatic</a:t>
            </a:r>
          </a:p>
          <a:p>
            <a:r>
              <a:rPr lang="en-US" sz="1400" dirty="0" smtClean="0"/>
              <a:t> Speech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Recognition)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4600" y="5734879"/>
            <a:ext cx="1523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TTS</a:t>
            </a:r>
          </a:p>
          <a:p>
            <a:r>
              <a:rPr lang="en-US" sz="1400" dirty="0" smtClean="0"/>
              <a:t>(Text To Speech)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58878" y="2816087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Generation</a:t>
            </a:r>
            <a:endParaRPr lang="en-US" sz="1200" dirty="0" smtClean="0"/>
          </a:p>
        </p:txBody>
      </p:sp>
      <p:sp>
        <p:nvSpPr>
          <p:cNvPr id="26" name="Arc 25"/>
          <p:cNvSpPr/>
          <p:nvPr/>
        </p:nvSpPr>
        <p:spPr>
          <a:xfrm>
            <a:off x="2667000" y="2037618"/>
            <a:ext cx="3581400" cy="3478887"/>
          </a:xfrm>
          <a:prstGeom prst="arc">
            <a:avLst>
              <a:gd name="adj1" fmla="val 5332984"/>
              <a:gd name="adj2" fmla="val 5293470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/>
          <p:cNvSpPr/>
          <p:nvPr/>
        </p:nvSpPr>
        <p:spPr>
          <a:xfrm>
            <a:off x="3619500" y="2965270"/>
            <a:ext cx="1676400" cy="1623583"/>
          </a:xfrm>
          <a:prstGeom prst="arc">
            <a:avLst>
              <a:gd name="adj1" fmla="val 5340453"/>
              <a:gd name="adj2" fmla="val 5143372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0375" y="2612431"/>
            <a:ext cx="1071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1611" y="78231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Dialog Manager</a:t>
            </a:r>
          </a:p>
        </p:txBody>
      </p:sp>
    </p:spTree>
    <p:extLst>
      <p:ext uri="{BB962C8B-B14F-4D97-AF65-F5344CB8AC3E}">
        <p14:creationId xmlns:p14="http://schemas.microsoft.com/office/powerpoint/2010/main" val="9456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4757557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14" descr="Image result for gold st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47800" y="5486400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ASR</a:t>
            </a:r>
          </a:p>
          <a:p>
            <a:r>
              <a:rPr lang="en-US" sz="1400" dirty="0" smtClean="0"/>
              <a:t>(Automatic</a:t>
            </a:r>
          </a:p>
          <a:p>
            <a:r>
              <a:rPr lang="en-US" sz="1400" dirty="0" smtClean="0"/>
              <a:t> Speech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Recognition)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4600" y="5734879"/>
            <a:ext cx="1523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TTS</a:t>
            </a:r>
          </a:p>
          <a:p>
            <a:r>
              <a:rPr lang="en-US" sz="1400" dirty="0" smtClean="0"/>
              <a:t>(Text To Speech)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375" y="2612431"/>
            <a:ext cx="1071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Processing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58878" y="2816087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Generation</a:t>
            </a:r>
            <a:endParaRPr lang="en-US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551611" y="78231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Dialog Manager</a:t>
            </a:r>
          </a:p>
        </p:txBody>
      </p:sp>
      <p:sp>
        <p:nvSpPr>
          <p:cNvPr id="26" name="Arc 25"/>
          <p:cNvSpPr/>
          <p:nvPr/>
        </p:nvSpPr>
        <p:spPr>
          <a:xfrm>
            <a:off x="2667000" y="2037618"/>
            <a:ext cx="3581400" cy="3478887"/>
          </a:xfrm>
          <a:prstGeom prst="arc">
            <a:avLst>
              <a:gd name="adj1" fmla="val 5332984"/>
              <a:gd name="adj2" fmla="val 5293470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/>
          <p:cNvSpPr/>
          <p:nvPr/>
        </p:nvSpPr>
        <p:spPr>
          <a:xfrm>
            <a:off x="3619500" y="2965270"/>
            <a:ext cx="1676400" cy="1623583"/>
          </a:xfrm>
          <a:prstGeom prst="arc">
            <a:avLst>
              <a:gd name="adj1" fmla="val 5340453"/>
              <a:gd name="adj2" fmla="val 9051956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1597763" y="1295400"/>
            <a:ext cx="2859937" cy="2481661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35929" y="1447801"/>
            <a:ext cx="2822949" cy="232926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19200" y="3765868"/>
            <a:ext cx="3216729" cy="958532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457700" y="3777061"/>
            <a:ext cx="3467101" cy="1252139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9804362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9873989"/>
              <a:gd name="adj2" fmla="val 13234229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828515" y="1219200"/>
            <a:ext cx="5257800" cy="5115722"/>
          </a:xfrm>
          <a:prstGeom prst="arc">
            <a:avLst>
              <a:gd name="adj1" fmla="val 13274510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828230" y="1219200"/>
            <a:ext cx="5257800" cy="5115722"/>
          </a:xfrm>
          <a:prstGeom prst="arc">
            <a:avLst>
              <a:gd name="adj1" fmla="val 13274510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182937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>
            <a:off x="1829370" y="1208007"/>
            <a:ext cx="5257800" cy="5115722"/>
          </a:xfrm>
          <a:prstGeom prst="arc">
            <a:avLst>
              <a:gd name="adj1" fmla="val 1230529"/>
              <a:gd name="adj2" fmla="val 4760268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4800" y="76200"/>
            <a:ext cx="6505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Compartmentalization (Modularity)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2775" y="171250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Linguistic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28230" y="782310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Domain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3366" y="1088395"/>
            <a:ext cx="1144268" cy="261610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err="1" smtClean="0">
                <a:solidFill>
                  <a:prstClr val="black"/>
                </a:solidFill>
              </a:rPr>
              <a:t>LogicalForm</a:t>
            </a:r>
            <a:endParaRPr lang="en-US" sz="1100" dirty="0" smtClean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34200" y="1208007"/>
            <a:ext cx="1144268" cy="261610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err="1" smtClean="0">
                <a:solidFill>
                  <a:prstClr val="black"/>
                </a:solidFill>
              </a:rPr>
              <a:t>LogicalForm</a:t>
            </a:r>
            <a:endParaRPr lang="en-US" sz="1100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9002" y="4593595"/>
            <a:ext cx="793871" cy="261610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Words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93640" y="4898395"/>
            <a:ext cx="793871" cy="261610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100" dirty="0" smtClean="0">
                <a:solidFill>
                  <a:prstClr val="black"/>
                </a:solidFill>
              </a:rPr>
              <a:t>Words</a:t>
            </a:r>
          </a:p>
        </p:txBody>
      </p:sp>
      <p:sp>
        <p:nvSpPr>
          <p:cNvPr id="42" name="Arc 41"/>
          <p:cNvSpPr/>
          <p:nvPr/>
        </p:nvSpPr>
        <p:spPr>
          <a:xfrm>
            <a:off x="3619499" y="2965270"/>
            <a:ext cx="1676401" cy="1628325"/>
          </a:xfrm>
          <a:prstGeom prst="arc">
            <a:avLst>
              <a:gd name="adj1" fmla="val 6079873"/>
              <a:gd name="adj2" fmla="val 9890350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>
            <a:off x="3620069" y="2965270"/>
            <a:ext cx="1676401" cy="1628325"/>
          </a:xfrm>
          <a:prstGeom prst="arc">
            <a:avLst>
              <a:gd name="adj1" fmla="val 9911833"/>
              <a:gd name="adj2" fmla="val 13168420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>
            <a:off x="3620069" y="2965270"/>
            <a:ext cx="1676401" cy="1628325"/>
          </a:xfrm>
          <a:prstGeom prst="arc">
            <a:avLst>
              <a:gd name="adj1" fmla="val 13215899"/>
              <a:gd name="adj2" fmla="val 19142844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>
            <a:off x="3620069" y="2965270"/>
            <a:ext cx="1676401" cy="1628325"/>
          </a:xfrm>
          <a:prstGeom prst="arc">
            <a:avLst>
              <a:gd name="adj1" fmla="val 13215899"/>
              <a:gd name="adj2" fmla="val 19142844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3618929" y="2965270"/>
            <a:ext cx="1676401" cy="1628325"/>
          </a:xfrm>
          <a:prstGeom prst="arc">
            <a:avLst>
              <a:gd name="adj1" fmla="val 19247469"/>
              <a:gd name="adj2" fmla="val 112695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3620069" y="2951705"/>
            <a:ext cx="1676401" cy="1628325"/>
          </a:xfrm>
          <a:prstGeom prst="arc">
            <a:avLst>
              <a:gd name="adj1" fmla="val 1231963"/>
              <a:gd name="adj2" fmla="val 472769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656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NLP:  From Words to </a:t>
            </a:r>
            <a:r>
              <a:rPr lang="en-US" sz="2400" dirty="0" err="1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LogicalForms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(Meaning)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19400" y="788921"/>
            <a:ext cx="40169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“What is Scott Elrod’s phone number?”</a:t>
            </a:r>
          </a:p>
          <a:p>
            <a:endParaRPr lang="en-US" sz="1600" dirty="0"/>
          </a:p>
          <a:p>
            <a:r>
              <a:rPr lang="en-US" sz="1600" dirty="0" smtClean="0"/>
              <a:t>“What is extension for Scott in HSL?”</a:t>
            </a:r>
          </a:p>
          <a:p>
            <a:endParaRPr lang="en-US" sz="1600" dirty="0"/>
          </a:p>
          <a:p>
            <a:r>
              <a:rPr lang="en-US" sz="1600" dirty="0" smtClean="0"/>
              <a:t>“Tell me Scott Elrod’s telephone number.”</a:t>
            </a:r>
          </a:p>
          <a:p>
            <a:endParaRPr lang="en-US" sz="1600" dirty="0"/>
          </a:p>
          <a:p>
            <a:r>
              <a:rPr lang="en-US" sz="1600" dirty="0" smtClean="0"/>
              <a:t>“What do I dial to reach Scott Elrod?”</a:t>
            </a:r>
          </a:p>
          <a:p>
            <a:endParaRPr lang="en-US" sz="1600" dirty="0"/>
          </a:p>
          <a:p>
            <a:r>
              <a:rPr lang="en-US" sz="1600" dirty="0" smtClean="0"/>
              <a:t>“What is the HSL lab manager’s number?”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4659" y="6132540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800B0"/>
                </a:solidFill>
                <a:latin typeface="Lucida Sans" panose="020B0602040502020204" pitchFamily="34" charset="0"/>
              </a:rPr>
              <a:t>Query(</a:t>
            </a:r>
            <a:r>
              <a:rPr lang="en-US" dirty="0" err="1" smtClean="0">
                <a:solidFill>
                  <a:srgbClr val="5800B0"/>
                </a:solidFill>
                <a:latin typeface="Lucida Sans" panose="020B0602040502020204" pitchFamily="34" charset="0"/>
              </a:rPr>
              <a:t>AddressBook</a:t>
            </a:r>
            <a:r>
              <a:rPr lang="en-US" dirty="0" smtClean="0">
                <a:solidFill>
                  <a:srgbClr val="5800B0"/>
                </a:solidFill>
                <a:latin typeface="Lucida Sans" panose="020B0602040502020204" pitchFamily="34" charset="0"/>
              </a:rPr>
              <a:t>(telephone-number, Person(</a:t>
            </a:r>
            <a:r>
              <a:rPr lang="en-US" dirty="0" err="1" smtClean="0">
                <a:solidFill>
                  <a:srgbClr val="5800B0"/>
                </a:solidFill>
                <a:latin typeface="Lucida Sans" panose="020B0602040502020204" pitchFamily="34" charset="0"/>
              </a:rPr>
              <a:t>Scott_Elrod</a:t>
            </a:r>
            <a:r>
              <a:rPr lang="en-US" dirty="0" smtClean="0">
                <a:solidFill>
                  <a:srgbClr val="5800B0"/>
                </a:solidFill>
                <a:latin typeface="Lucida Sans" panose="020B0602040502020204" pitchFamily="34" charset="0"/>
              </a:rPr>
              <a:t>))</a:t>
            </a:r>
            <a:endParaRPr lang="en-US" dirty="0">
              <a:solidFill>
                <a:srgbClr val="5800B0"/>
              </a:solidFill>
              <a:latin typeface="Lucida Sans" panose="020B06020405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8294" y="826244"/>
            <a:ext cx="1318450" cy="281473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33245" y="1305215"/>
            <a:ext cx="855686" cy="281473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7191" y="1784188"/>
            <a:ext cx="1647910" cy="281473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24857" y="2770121"/>
            <a:ext cx="709127" cy="281473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23915" y="826244"/>
            <a:ext cx="999931" cy="281473"/>
          </a:xfrm>
          <a:prstGeom prst="rect">
            <a:avLst/>
          </a:prstGeom>
          <a:noFill/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52445" y="1305214"/>
            <a:ext cx="466725" cy="281473"/>
          </a:xfrm>
          <a:prstGeom prst="rect">
            <a:avLst/>
          </a:prstGeom>
          <a:noFill/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71332" y="1784187"/>
            <a:ext cx="1019175" cy="281473"/>
          </a:xfrm>
          <a:prstGeom prst="rect">
            <a:avLst/>
          </a:prstGeom>
          <a:noFill/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63827" y="2281820"/>
            <a:ext cx="1022288" cy="281473"/>
          </a:xfrm>
          <a:prstGeom prst="rect">
            <a:avLst/>
          </a:prstGeom>
          <a:noFill/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71245" y="1783410"/>
            <a:ext cx="676275" cy="281473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245" y="1278775"/>
            <a:ext cx="689878" cy="2814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71245" y="2273259"/>
            <a:ext cx="511144" cy="2814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71245" y="2770120"/>
            <a:ext cx="689878" cy="2814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971245" y="825467"/>
            <a:ext cx="689878" cy="2814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72593" y="1305215"/>
            <a:ext cx="399039" cy="281473"/>
          </a:xfrm>
          <a:prstGeom prst="rect">
            <a:avLst/>
          </a:prstGeom>
          <a:noFill/>
          <a:ln w="1270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33380" y="2776341"/>
            <a:ext cx="447869" cy="281473"/>
          </a:xfrm>
          <a:prstGeom prst="rect">
            <a:avLst/>
          </a:prstGeom>
          <a:noFill/>
          <a:ln w="1270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152400" y="3276600"/>
            <a:ext cx="8798822" cy="2362200"/>
            <a:chOff x="152400" y="3276600"/>
            <a:chExt cx="8798822" cy="2362200"/>
          </a:xfrm>
        </p:grpSpPr>
        <p:sp>
          <p:nvSpPr>
            <p:cNvPr id="56" name="Rectangle 55"/>
            <p:cNvSpPr/>
            <p:nvPr/>
          </p:nvSpPr>
          <p:spPr>
            <a:xfrm>
              <a:off x="152400" y="3276600"/>
              <a:ext cx="8798822" cy="2362200"/>
            </a:xfrm>
            <a:prstGeom prst="rect">
              <a:avLst/>
            </a:prstGeom>
            <a:solidFill>
              <a:srgbClr val="EBFFE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81000" y="3505200"/>
              <a:ext cx="3809566" cy="1855139"/>
              <a:chOff x="381000" y="3505200"/>
              <a:chExt cx="3809566" cy="1855139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81000" y="3919668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1000" y="4303777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81000" y="4687886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81000" y="5071995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00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81000" y="3535559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75996" y="4278880"/>
                <a:ext cx="1199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Person-word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75996" y="4665721"/>
                <a:ext cx="16466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Organization-word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75996" y="5052562"/>
                <a:ext cx="16866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Address-book-item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75996" y="3505200"/>
                <a:ext cx="13484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Question-word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75996" y="3892040"/>
                <a:ext cx="14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Command-word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87618" y="3659088"/>
                <a:ext cx="1402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u="sng" dirty="0" smtClean="0">
                    <a:solidFill>
                      <a:srgbClr val="C00000"/>
                    </a:solidFill>
                  </a:rPr>
                  <a:t>Intent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 terms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787618" y="4632874"/>
                <a:ext cx="1402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u="sng" dirty="0" smtClean="0">
                    <a:solidFill>
                      <a:srgbClr val="C00000"/>
                    </a:solidFill>
                  </a:rPr>
                  <a:t>Entity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 terms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" name="Right Brace 37"/>
              <p:cNvSpPr/>
              <p:nvPr/>
            </p:nvSpPr>
            <p:spPr>
              <a:xfrm>
                <a:off x="2514600" y="3535559"/>
                <a:ext cx="198826" cy="665582"/>
              </a:xfrm>
              <a:prstGeom prst="rightBrace">
                <a:avLst>
                  <a:gd name="adj1" fmla="val 39472"/>
                  <a:gd name="adj2" fmla="val 50000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Brace 38"/>
              <p:cNvSpPr/>
              <p:nvPr/>
            </p:nvSpPr>
            <p:spPr>
              <a:xfrm>
                <a:off x="2514600" y="4303777"/>
                <a:ext cx="198826" cy="1027526"/>
              </a:xfrm>
              <a:prstGeom prst="rightBrace">
                <a:avLst>
                  <a:gd name="adj1" fmla="val 39472"/>
                  <a:gd name="adj2" fmla="val 50000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4839199" y="4204381"/>
            <a:ext cx="4112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{Question(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WhatIs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)} {Person}’s {X} ?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34670" y="388503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Pattern Rule: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6705600" y="965426"/>
            <a:ext cx="749559" cy="7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5159" y="966203"/>
            <a:ext cx="0" cy="3028888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343804" y="4742144"/>
            <a:ext cx="990601" cy="11665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77479" y="58351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C00000"/>
                </a:solidFill>
              </a:rPr>
              <a:t>LogicalForm</a:t>
            </a:r>
            <a:r>
              <a:rPr lang="en-US" i="1" dirty="0" smtClean="0">
                <a:solidFill>
                  <a:srgbClr val="C00000"/>
                </a:solidFill>
              </a:rPr>
              <a:t>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38170" y="4240110"/>
            <a:ext cx="1754516" cy="2814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134573" y="4240110"/>
            <a:ext cx="693809" cy="281473"/>
          </a:xfrm>
          <a:prstGeom prst="rect">
            <a:avLst/>
          </a:prstGeom>
          <a:noFill/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2000" y="4240110"/>
            <a:ext cx="108857" cy="281473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4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40" grpId="0"/>
      <p:bldP spid="41" grpId="0"/>
      <p:bldP spid="49" grpId="0"/>
      <p:bldP spid="53" grpId="0" animBg="1"/>
      <p:bldP spid="54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84037"/>
            <a:ext cx="8686800" cy="580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76200"/>
            <a:ext cx="6983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Kits for Building Conversational Agents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04800" y="1828800"/>
            <a:ext cx="12192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6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257800" cy="549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76200"/>
            <a:ext cx="4277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of Conversation Flows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5495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Methodology: Compile Sample Dialogs</a:t>
            </a:r>
          </a:p>
          <a:p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44006" y="732595"/>
            <a:ext cx="497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Starting questions for an office assistant agent.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321" y="1839831"/>
            <a:ext cx="31259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 the areas of IAL?”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is the manager of the CHAT Area?”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is the lab manager of CHAT?”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are the members of the CHAT Area?”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lab is the CHAT Area 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lab is Jon Smith 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is Jon Smith’s admin?”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is Jon Smith’s backup admin?”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does Jon Smith report to?”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5902" y="1664732"/>
            <a:ext cx="3637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research fellows are in IAL?”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direct reports does Jon Smith have?”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indirect reports does Jon Smith have?”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people are in the hardware labs?”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researchers are in the hardware labs?”</a:t>
            </a:r>
          </a:p>
          <a:p>
            <a:endParaRPr lang="en-US" sz="12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202031"/>
            <a:ext cx="3751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“Are Jon Smith and Susan Jones in the same area?”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“Does Jon Smith report directly to Susan Jones?”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Jon Smith Susan Jones’ admin?”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Jon Smith in IAL?”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“Are Jon Smith and Susan Jones both MRS II’s?”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1121" y="1464677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Who-What Questions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5921" y="1295400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How-Many  Questions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7304" y="3886908"/>
            <a:ext cx="1887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Yes-No  Questions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5921" y="2863608"/>
            <a:ext cx="294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Change-knowledge assertions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2186" y="3202162"/>
            <a:ext cx="4511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moved to the CHAT area”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became the manager of the TWA Area”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was promoted to Research Fellow”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is now the backup admin for the TAO and ML Areas”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78196" y="4307282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Quantification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4697" y="4645836"/>
            <a:ext cx="3767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“Are all of the members of CHAT in Pod 24?”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are the managers of IAL’s areas?”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“Tell me the IAL lab managers.”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“Tell me the IAL managers and their budget centers.”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in the CHAT lab uses Budget Center 1201?”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“Which CHAT members are managers?”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in the CHAT area is an IAL lab manager?”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6991" y="1877057"/>
            <a:ext cx="2162598" cy="1881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7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3729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 of Dialog Trees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6321" y="1839831"/>
            <a:ext cx="2324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 “What are the areas of IAL?”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" y="2362200"/>
            <a:ext cx="496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“The areas of IAL are HPA, CHAT, ML, and TAO.”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4582113"/>
            <a:ext cx="6099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“There are four areas in IAL.  Would you like me to list them?”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253538" y="2757874"/>
            <a:ext cx="31518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  “What are the full names of the areas?”</a:t>
            </a:r>
          </a:p>
          <a:p>
            <a:endParaRPr lang="en-US" sz="12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  “You’ve given me acronyms.”</a:t>
            </a:r>
          </a:p>
          <a:p>
            <a:endParaRPr lang="en-US" sz="12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  “Which is the largest?”</a:t>
            </a:r>
          </a:p>
          <a:p>
            <a:endParaRPr lang="en-US" sz="12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  “Is Kyle Dent manager of one of those?”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36432" y="5029200"/>
            <a:ext cx="37612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  “Go ahead.”</a:t>
            </a:r>
          </a:p>
          <a:p>
            <a:endParaRPr lang="en-US" sz="12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  “Wait let me get a pen.”</a:t>
            </a:r>
          </a:p>
          <a:p>
            <a:endParaRPr lang="en-US" sz="12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  “Yeah but give me the full names, not acronyms.”</a:t>
            </a:r>
          </a:p>
          <a:p>
            <a:endParaRPr lang="en-US" sz="12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  “I thought there were five.”</a:t>
            </a:r>
          </a:p>
        </p:txBody>
      </p:sp>
    </p:spTree>
    <p:extLst>
      <p:ext uri="{BB962C8B-B14F-4D97-AF65-F5344CB8AC3E}">
        <p14:creationId xmlns:p14="http://schemas.microsoft.com/office/powerpoint/2010/main" val="406380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5934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of the Art in Conversational Agents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4757557"/>
            </a:avLst>
          </a:prstGeom>
          <a:ln w="19050">
            <a:solidFill>
              <a:srgbClr val="FFB9B9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14" descr="Image result for gold st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47800" y="5486400"/>
            <a:ext cx="10871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ASR</a:t>
            </a:r>
          </a:p>
          <a:p>
            <a:r>
              <a:rPr lang="en-US" sz="1200" dirty="0" smtClean="0"/>
              <a:t>(Automatic</a:t>
            </a:r>
          </a:p>
          <a:p>
            <a:r>
              <a:rPr lang="en-US" sz="1200" dirty="0" smtClean="0"/>
              <a:t> Speech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Recognition)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4600" y="5734879"/>
            <a:ext cx="13356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TTS</a:t>
            </a:r>
          </a:p>
          <a:p>
            <a:r>
              <a:rPr lang="en-US" sz="1200" dirty="0" smtClean="0"/>
              <a:t>(Text To Speech)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0192" y="3124200"/>
            <a:ext cx="10374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NLP</a:t>
            </a:r>
          </a:p>
          <a:p>
            <a:r>
              <a:rPr lang="en-US" sz="1200" dirty="0" smtClean="0"/>
              <a:t>(Natural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Language</a:t>
            </a:r>
          </a:p>
          <a:p>
            <a:r>
              <a:rPr lang="en-US" sz="1200" dirty="0" smtClean="0"/>
              <a:t> Processing)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15200" y="2998113"/>
            <a:ext cx="10374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NLG</a:t>
            </a:r>
          </a:p>
          <a:p>
            <a:r>
              <a:rPr lang="en-US" sz="1200" dirty="0" smtClean="0"/>
              <a:t>(Natural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Language</a:t>
            </a:r>
          </a:p>
          <a:p>
            <a:r>
              <a:rPr lang="en-US" sz="1200" dirty="0" smtClean="0"/>
              <a:t> Generation)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6194" y="78231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Dialog Manager</a:t>
            </a:r>
          </a:p>
        </p:txBody>
      </p:sp>
      <p:sp>
        <p:nvSpPr>
          <p:cNvPr id="26" name="Arc 25"/>
          <p:cNvSpPr/>
          <p:nvPr/>
        </p:nvSpPr>
        <p:spPr>
          <a:xfrm>
            <a:off x="2667000" y="2037618"/>
            <a:ext cx="3581400" cy="3478887"/>
          </a:xfrm>
          <a:prstGeom prst="arc">
            <a:avLst>
              <a:gd name="adj1" fmla="val 5332984"/>
              <a:gd name="adj2" fmla="val 5293470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/>
          <p:cNvSpPr/>
          <p:nvPr/>
        </p:nvSpPr>
        <p:spPr>
          <a:xfrm>
            <a:off x="3619500" y="2965270"/>
            <a:ext cx="1676400" cy="1623583"/>
          </a:xfrm>
          <a:prstGeom prst="arc">
            <a:avLst>
              <a:gd name="adj1" fmla="val 5340453"/>
              <a:gd name="adj2" fmla="val 5143372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2299822" y="2795308"/>
            <a:ext cx="4131340" cy="3342684"/>
          </a:xfrm>
          <a:custGeom>
            <a:avLst/>
            <a:gdLst>
              <a:gd name="connsiteX0" fmla="*/ 1911989 w 4024819"/>
              <a:gd name="connsiteY0" fmla="*/ 3261632 h 3261632"/>
              <a:gd name="connsiteX1" fmla="*/ 53371 w 4024819"/>
              <a:gd name="connsiteY1" fmla="*/ 1979484 h 3261632"/>
              <a:gd name="connsiteX2" fmla="*/ 679536 w 4024819"/>
              <a:gd name="connsiteY2" fmla="*/ 309710 h 3261632"/>
              <a:gd name="connsiteX3" fmla="*/ 2488458 w 4024819"/>
              <a:gd name="connsiteY3" fmla="*/ 11536 h 3261632"/>
              <a:gd name="connsiteX4" fmla="*/ 3889876 w 4024819"/>
              <a:gd name="connsiteY4" fmla="*/ 478676 h 3261632"/>
              <a:gd name="connsiteX5" fmla="*/ 3850119 w 4024819"/>
              <a:gd name="connsiteY5" fmla="*/ 2685163 h 3261632"/>
              <a:gd name="connsiteX6" fmla="*/ 2836328 w 4024819"/>
              <a:gd name="connsiteY6" fmla="*/ 3241754 h 3261632"/>
              <a:gd name="connsiteX7" fmla="*/ 2836328 w 4024819"/>
              <a:gd name="connsiteY7" fmla="*/ 3241754 h 3261632"/>
              <a:gd name="connsiteX0" fmla="*/ 1967476 w 4080306"/>
              <a:gd name="connsiteY0" fmla="*/ 3261632 h 3261632"/>
              <a:gd name="connsiteX1" fmla="*/ 108858 w 4080306"/>
              <a:gd name="connsiteY1" fmla="*/ 1979484 h 3261632"/>
              <a:gd name="connsiteX2" fmla="*/ 735023 w 4080306"/>
              <a:gd name="connsiteY2" fmla="*/ 309710 h 3261632"/>
              <a:gd name="connsiteX3" fmla="*/ 2543945 w 4080306"/>
              <a:gd name="connsiteY3" fmla="*/ 11536 h 3261632"/>
              <a:gd name="connsiteX4" fmla="*/ 3945363 w 4080306"/>
              <a:gd name="connsiteY4" fmla="*/ 478676 h 3261632"/>
              <a:gd name="connsiteX5" fmla="*/ 3905606 w 4080306"/>
              <a:gd name="connsiteY5" fmla="*/ 2685163 h 3261632"/>
              <a:gd name="connsiteX6" fmla="*/ 2891815 w 4080306"/>
              <a:gd name="connsiteY6" fmla="*/ 3241754 h 3261632"/>
              <a:gd name="connsiteX7" fmla="*/ 2891815 w 4080306"/>
              <a:gd name="connsiteY7" fmla="*/ 3241754 h 3261632"/>
              <a:gd name="connsiteX0" fmla="*/ 1871163 w 4022504"/>
              <a:gd name="connsiteY0" fmla="*/ 3440536 h 3440536"/>
              <a:gd name="connsiteX1" fmla="*/ 51056 w 4022504"/>
              <a:gd name="connsiteY1" fmla="*/ 1979484 h 3440536"/>
              <a:gd name="connsiteX2" fmla="*/ 677221 w 4022504"/>
              <a:gd name="connsiteY2" fmla="*/ 309710 h 3440536"/>
              <a:gd name="connsiteX3" fmla="*/ 2486143 w 4022504"/>
              <a:gd name="connsiteY3" fmla="*/ 11536 h 3440536"/>
              <a:gd name="connsiteX4" fmla="*/ 3887561 w 4022504"/>
              <a:gd name="connsiteY4" fmla="*/ 478676 h 3440536"/>
              <a:gd name="connsiteX5" fmla="*/ 3847804 w 4022504"/>
              <a:gd name="connsiteY5" fmla="*/ 2685163 h 3440536"/>
              <a:gd name="connsiteX6" fmla="*/ 2834013 w 4022504"/>
              <a:gd name="connsiteY6" fmla="*/ 3241754 h 3440536"/>
              <a:gd name="connsiteX7" fmla="*/ 2834013 w 4022504"/>
              <a:gd name="connsiteY7" fmla="*/ 3241754 h 3440536"/>
              <a:gd name="connsiteX0" fmla="*/ 1871163 w 4022504"/>
              <a:gd name="connsiteY0" fmla="*/ 3440536 h 3440536"/>
              <a:gd name="connsiteX1" fmla="*/ 51056 w 4022504"/>
              <a:gd name="connsiteY1" fmla="*/ 1979484 h 3440536"/>
              <a:gd name="connsiteX2" fmla="*/ 677221 w 4022504"/>
              <a:gd name="connsiteY2" fmla="*/ 309710 h 3440536"/>
              <a:gd name="connsiteX3" fmla="*/ 2486143 w 4022504"/>
              <a:gd name="connsiteY3" fmla="*/ 11536 h 3440536"/>
              <a:gd name="connsiteX4" fmla="*/ 3887561 w 4022504"/>
              <a:gd name="connsiteY4" fmla="*/ 478676 h 3440536"/>
              <a:gd name="connsiteX5" fmla="*/ 3847804 w 4022504"/>
              <a:gd name="connsiteY5" fmla="*/ 2685163 h 3440536"/>
              <a:gd name="connsiteX6" fmla="*/ 2834013 w 4022504"/>
              <a:gd name="connsiteY6" fmla="*/ 3241754 h 3440536"/>
              <a:gd name="connsiteX7" fmla="*/ 2834013 w 4022504"/>
              <a:gd name="connsiteY7" fmla="*/ 3241754 h 3440536"/>
              <a:gd name="connsiteX0" fmla="*/ 1873981 w 4025322"/>
              <a:gd name="connsiteY0" fmla="*/ 3492175 h 3492175"/>
              <a:gd name="connsiteX1" fmla="*/ 53874 w 4025322"/>
              <a:gd name="connsiteY1" fmla="*/ 2031123 h 3492175"/>
              <a:gd name="connsiteX2" fmla="*/ 660784 w 4025322"/>
              <a:gd name="connsiteY2" fmla="*/ 222201 h 3492175"/>
              <a:gd name="connsiteX3" fmla="*/ 2488961 w 4025322"/>
              <a:gd name="connsiteY3" fmla="*/ 63175 h 3492175"/>
              <a:gd name="connsiteX4" fmla="*/ 3890379 w 4025322"/>
              <a:gd name="connsiteY4" fmla="*/ 530315 h 3492175"/>
              <a:gd name="connsiteX5" fmla="*/ 3850622 w 4025322"/>
              <a:gd name="connsiteY5" fmla="*/ 2736802 h 3492175"/>
              <a:gd name="connsiteX6" fmla="*/ 2836831 w 4025322"/>
              <a:gd name="connsiteY6" fmla="*/ 3293393 h 3492175"/>
              <a:gd name="connsiteX7" fmla="*/ 2836831 w 4025322"/>
              <a:gd name="connsiteY7" fmla="*/ 3293393 h 3492175"/>
              <a:gd name="connsiteX0" fmla="*/ 1871557 w 4035858"/>
              <a:gd name="connsiteY0" fmla="*/ 3480566 h 3480566"/>
              <a:gd name="connsiteX1" fmla="*/ 51450 w 4035858"/>
              <a:gd name="connsiteY1" fmla="*/ 2019514 h 3480566"/>
              <a:gd name="connsiteX2" fmla="*/ 658360 w 4035858"/>
              <a:gd name="connsiteY2" fmla="*/ 210592 h 3480566"/>
              <a:gd name="connsiteX3" fmla="*/ 2303607 w 4035858"/>
              <a:gd name="connsiteY3" fmla="*/ 71444 h 3480566"/>
              <a:gd name="connsiteX4" fmla="*/ 3887955 w 4035858"/>
              <a:gd name="connsiteY4" fmla="*/ 518706 h 3480566"/>
              <a:gd name="connsiteX5" fmla="*/ 3848198 w 4035858"/>
              <a:gd name="connsiteY5" fmla="*/ 2725193 h 3480566"/>
              <a:gd name="connsiteX6" fmla="*/ 2834407 w 4035858"/>
              <a:gd name="connsiteY6" fmla="*/ 3281784 h 3480566"/>
              <a:gd name="connsiteX7" fmla="*/ 2834407 w 4035858"/>
              <a:gd name="connsiteY7" fmla="*/ 3281784 h 3480566"/>
              <a:gd name="connsiteX0" fmla="*/ 1871557 w 4076901"/>
              <a:gd name="connsiteY0" fmla="*/ 3497383 h 3497383"/>
              <a:gd name="connsiteX1" fmla="*/ 51450 w 4076901"/>
              <a:gd name="connsiteY1" fmla="*/ 2036331 h 3497383"/>
              <a:gd name="connsiteX2" fmla="*/ 658360 w 4076901"/>
              <a:gd name="connsiteY2" fmla="*/ 227409 h 3497383"/>
              <a:gd name="connsiteX3" fmla="*/ 2303607 w 4076901"/>
              <a:gd name="connsiteY3" fmla="*/ 88261 h 3497383"/>
              <a:gd name="connsiteX4" fmla="*/ 3945723 w 4076901"/>
              <a:gd name="connsiteY4" fmla="*/ 247288 h 3497383"/>
              <a:gd name="connsiteX5" fmla="*/ 3848198 w 4076901"/>
              <a:gd name="connsiteY5" fmla="*/ 2742010 h 3497383"/>
              <a:gd name="connsiteX6" fmla="*/ 2834407 w 4076901"/>
              <a:gd name="connsiteY6" fmla="*/ 3298601 h 3497383"/>
              <a:gd name="connsiteX7" fmla="*/ 2834407 w 4076901"/>
              <a:gd name="connsiteY7" fmla="*/ 3298601 h 3497383"/>
              <a:gd name="connsiteX0" fmla="*/ 1871557 w 4076901"/>
              <a:gd name="connsiteY0" fmla="*/ 3497383 h 3497383"/>
              <a:gd name="connsiteX1" fmla="*/ 51450 w 4076901"/>
              <a:gd name="connsiteY1" fmla="*/ 2036331 h 3497383"/>
              <a:gd name="connsiteX2" fmla="*/ 658360 w 4076901"/>
              <a:gd name="connsiteY2" fmla="*/ 227409 h 3497383"/>
              <a:gd name="connsiteX3" fmla="*/ 2303607 w 4076901"/>
              <a:gd name="connsiteY3" fmla="*/ 88261 h 3497383"/>
              <a:gd name="connsiteX4" fmla="*/ 3945723 w 4076901"/>
              <a:gd name="connsiteY4" fmla="*/ 247288 h 3497383"/>
              <a:gd name="connsiteX5" fmla="*/ 3848198 w 4076901"/>
              <a:gd name="connsiteY5" fmla="*/ 2742010 h 3497383"/>
              <a:gd name="connsiteX6" fmla="*/ 2834407 w 4076901"/>
              <a:gd name="connsiteY6" fmla="*/ 3298601 h 3497383"/>
              <a:gd name="connsiteX7" fmla="*/ 2805523 w 4076901"/>
              <a:gd name="connsiteY7" fmla="*/ 3179331 h 3497383"/>
              <a:gd name="connsiteX0" fmla="*/ 1871557 w 4076901"/>
              <a:gd name="connsiteY0" fmla="*/ 3497383 h 3497383"/>
              <a:gd name="connsiteX1" fmla="*/ 51450 w 4076901"/>
              <a:gd name="connsiteY1" fmla="*/ 2036331 h 3497383"/>
              <a:gd name="connsiteX2" fmla="*/ 658360 w 4076901"/>
              <a:gd name="connsiteY2" fmla="*/ 227409 h 3497383"/>
              <a:gd name="connsiteX3" fmla="*/ 2303607 w 4076901"/>
              <a:gd name="connsiteY3" fmla="*/ 88261 h 3497383"/>
              <a:gd name="connsiteX4" fmla="*/ 3945723 w 4076901"/>
              <a:gd name="connsiteY4" fmla="*/ 247288 h 3497383"/>
              <a:gd name="connsiteX5" fmla="*/ 3848198 w 4076901"/>
              <a:gd name="connsiteY5" fmla="*/ 2742010 h 3497383"/>
              <a:gd name="connsiteX6" fmla="*/ 2834407 w 4076901"/>
              <a:gd name="connsiteY6" fmla="*/ 3298601 h 3497383"/>
              <a:gd name="connsiteX7" fmla="*/ 2651477 w 4076901"/>
              <a:gd name="connsiteY7" fmla="*/ 3388053 h 3497383"/>
              <a:gd name="connsiteX0" fmla="*/ 1871557 w 4084937"/>
              <a:gd name="connsiteY0" fmla="*/ 3497383 h 3497383"/>
              <a:gd name="connsiteX1" fmla="*/ 51450 w 4084937"/>
              <a:gd name="connsiteY1" fmla="*/ 2036331 h 3497383"/>
              <a:gd name="connsiteX2" fmla="*/ 658360 w 4084937"/>
              <a:gd name="connsiteY2" fmla="*/ 227409 h 3497383"/>
              <a:gd name="connsiteX3" fmla="*/ 2303607 w 4084937"/>
              <a:gd name="connsiteY3" fmla="*/ 88261 h 3497383"/>
              <a:gd name="connsiteX4" fmla="*/ 3945723 w 4084937"/>
              <a:gd name="connsiteY4" fmla="*/ 247288 h 3497383"/>
              <a:gd name="connsiteX5" fmla="*/ 3848198 w 4084937"/>
              <a:gd name="connsiteY5" fmla="*/ 2742010 h 3497383"/>
              <a:gd name="connsiteX6" fmla="*/ 2651477 w 4084937"/>
              <a:gd name="connsiteY6" fmla="*/ 3388053 h 3497383"/>
              <a:gd name="connsiteX0" fmla="*/ 1871557 w 4079380"/>
              <a:gd name="connsiteY0" fmla="*/ 3497383 h 3497383"/>
              <a:gd name="connsiteX1" fmla="*/ 51450 w 4079380"/>
              <a:gd name="connsiteY1" fmla="*/ 2036331 h 3497383"/>
              <a:gd name="connsiteX2" fmla="*/ 658360 w 4079380"/>
              <a:gd name="connsiteY2" fmla="*/ 227409 h 3497383"/>
              <a:gd name="connsiteX3" fmla="*/ 2303607 w 4079380"/>
              <a:gd name="connsiteY3" fmla="*/ 88261 h 3497383"/>
              <a:gd name="connsiteX4" fmla="*/ 3945723 w 4079380"/>
              <a:gd name="connsiteY4" fmla="*/ 247288 h 3497383"/>
              <a:gd name="connsiteX5" fmla="*/ 3848198 w 4079380"/>
              <a:gd name="connsiteY5" fmla="*/ 2742010 h 3497383"/>
              <a:gd name="connsiteX6" fmla="*/ 2776640 w 4079380"/>
              <a:gd name="connsiteY6" fmla="*/ 3477505 h 3497383"/>
              <a:gd name="connsiteX0" fmla="*/ 1871557 w 4079380"/>
              <a:gd name="connsiteY0" fmla="*/ 3497383 h 3497383"/>
              <a:gd name="connsiteX1" fmla="*/ 51450 w 4079380"/>
              <a:gd name="connsiteY1" fmla="*/ 2036331 h 3497383"/>
              <a:gd name="connsiteX2" fmla="*/ 658360 w 4079380"/>
              <a:gd name="connsiteY2" fmla="*/ 227409 h 3497383"/>
              <a:gd name="connsiteX3" fmla="*/ 2303607 w 4079380"/>
              <a:gd name="connsiteY3" fmla="*/ 88261 h 3497383"/>
              <a:gd name="connsiteX4" fmla="*/ 3945723 w 4079380"/>
              <a:gd name="connsiteY4" fmla="*/ 247288 h 3497383"/>
              <a:gd name="connsiteX5" fmla="*/ 3848198 w 4079380"/>
              <a:gd name="connsiteY5" fmla="*/ 2742010 h 3497383"/>
              <a:gd name="connsiteX6" fmla="*/ 2776640 w 4079380"/>
              <a:gd name="connsiteY6" fmla="*/ 3477505 h 3497383"/>
              <a:gd name="connsiteX0" fmla="*/ 1871557 w 4249918"/>
              <a:gd name="connsiteY0" fmla="*/ 3467621 h 3467621"/>
              <a:gd name="connsiteX1" fmla="*/ 51450 w 4249918"/>
              <a:gd name="connsiteY1" fmla="*/ 2006569 h 3467621"/>
              <a:gd name="connsiteX2" fmla="*/ 658360 w 4249918"/>
              <a:gd name="connsiteY2" fmla="*/ 197647 h 3467621"/>
              <a:gd name="connsiteX3" fmla="*/ 2303607 w 4249918"/>
              <a:gd name="connsiteY3" fmla="*/ 58499 h 3467621"/>
              <a:gd name="connsiteX4" fmla="*/ 3945723 w 4249918"/>
              <a:gd name="connsiteY4" fmla="*/ 217526 h 3467621"/>
              <a:gd name="connsiteX5" fmla="*/ 4146663 w 4249918"/>
              <a:gd name="connsiteY5" fmla="*/ 2274927 h 3467621"/>
              <a:gd name="connsiteX6" fmla="*/ 2776640 w 4249918"/>
              <a:gd name="connsiteY6" fmla="*/ 3447743 h 3467621"/>
              <a:gd name="connsiteX0" fmla="*/ 1871557 w 4221847"/>
              <a:gd name="connsiteY0" fmla="*/ 3466961 h 3466961"/>
              <a:gd name="connsiteX1" fmla="*/ 51450 w 4221847"/>
              <a:gd name="connsiteY1" fmla="*/ 2005909 h 3466961"/>
              <a:gd name="connsiteX2" fmla="*/ 658360 w 4221847"/>
              <a:gd name="connsiteY2" fmla="*/ 196987 h 3466961"/>
              <a:gd name="connsiteX3" fmla="*/ 2303607 w 4221847"/>
              <a:gd name="connsiteY3" fmla="*/ 57839 h 3466961"/>
              <a:gd name="connsiteX4" fmla="*/ 3945723 w 4221847"/>
              <a:gd name="connsiteY4" fmla="*/ 216866 h 3466961"/>
              <a:gd name="connsiteX5" fmla="*/ 4108152 w 4221847"/>
              <a:gd name="connsiteY5" fmla="*/ 2264328 h 3466961"/>
              <a:gd name="connsiteX6" fmla="*/ 2776640 w 4221847"/>
              <a:gd name="connsiteY6" fmla="*/ 3447083 h 3466961"/>
              <a:gd name="connsiteX0" fmla="*/ 1765389 w 4115679"/>
              <a:gd name="connsiteY0" fmla="*/ 3466961 h 3466961"/>
              <a:gd name="connsiteX1" fmla="*/ 60817 w 4115679"/>
              <a:gd name="connsiteY1" fmla="*/ 1936335 h 3466961"/>
              <a:gd name="connsiteX2" fmla="*/ 552192 w 4115679"/>
              <a:gd name="connsiteY2" fmla="*/ 196987 h 3466961"/>
              <a:gd name="connsiteX3" fmla="*/ 2197439 w 4115679"/>
              <a:gd name="connsiteY3" fmla="*/ 57839 h 3466961"/>
              <a:gd name="connsiteX4" fmla="*/ 3839555 w 4115679"/>
              <a:gd name="connsiteY4" fmla="*/ 216866 h 3466961"/>
              <a:gd name="connsiteX5" fmla="*/ 4001984 w 4115679"/>
              <a:gd name="connsiteY5" fmla="*/ 2264328 h 3466961"/>
              <a:gd name="connsiteX6" fmla="*/ 2670472 w 4115679"/>
              <a:gd name="connsiteY6" fmla="*/ 3447083 h 3466961"/>
              <a:gd name="connsiteX0" fmla="*/ 1857726 w 4121365"/>
              <a:gd name="connsiteY0" fmla="*/ 3258239 h 3447083"/>
              <a:gd name="connsiteX1" fmla="*/ 66503 w 4121365"/>
              <a:gd name="connsiteY1" fmla="*/ 1936335 h 3447083"/>
              <a:gd name="connsiteX2" fmla="*/ 557878 w 4121365"/>
              <a:gd name="connsiteY2" fmla="*/ 196987 h 3447083"/>
              <a:gd name="connsiteX3" fmla="*/ 2203125 w 4121365"/>
              <a:gd name="connsiteY3" fmla="*/ 57839 h 3447083"/>
              <a:gd name="connsiteX4" fmla="*/ 3845241 w 4121365"/>
              <a:gd name="connsiteY4" fmla="*/ 216866 h 3447083"/>
              <a:gd name="connsiteX5" fmla="*/ 4007670 w 4121365"/>
              <a:gd name="connsiteY5" fmla="*/ 2264328 h 3447083"/>
              <a:gd name="connsiteX6" fmla="*/ 2676158 w 4121365"/>
              <a:gd name="connsiteY6" fmla="*/ 3447083 h 3447083"/>
              <a:gd name="connsiteX0" fmla="*/ 1857726 w 4129060"/>
              <a:gd name="connsiteY0" fmla="*/ 3258239 h 3258239"/>
              <a:gd name="connsiteX1" fmla="*/ 66503 w 4129060"/>
              <a:gd name="connsiteY1" fmla="*/ 1936335 h 3258239"/>
              <a:gd name="connsiteX2" fmla="*/ 557878 w 4129060"/>
              <a:gd name="connsiteY2" fmla="*/ 196987 h 3258239"/>
              <a:gd name="connsiteX3" fmla="*/ 2203125 w 4129060"/>
              <a:gd name="connsiteY3" fmla="*/ 57839 h 3258239"/>
              <a:gd name="connsiteX4" fmla="*/ 3845241 w 4129060"/>
              <a:gd name="connsiteY4" fmla="*/ 216866 h 3258239"/>
              <a:gd name="connsiteX5" fmla="*/ 4007670 w 4129060"/>
              <a:gd name="connsiteY5" fmla="*/ 2264328 h 3258239"/>
              <a:gd name="connsiteX6" fmla="*/ 2570252 w 4129060"/>
              <a:gd name="connsiteY6" fmla="*/ 3228422 h 3258239"/>
              <a:gd name="connsiteX0" fmla="*/ 1857726 w 4150073"/>
              <a:gd name="connsiteY0" fmla="*/ 3249759 h 3249759"/>
              <a:gd name="connsiteX1" fmla="*/ 66503 w 4150073"/>
              <a:gd name="connsiteY1" fmla="*/ 1927855 h 3249759"/>
              <a:gd name="connsiteX2" fmla="*/ 557878 w 4150073"/>
              <a:gd name="connsiteY2" fmla="*/ 188507 h 3249759"/>
              <a:gd name="connsiteX3" fmla="*/ 2203125 w 4150073"/>
              <a:gd name="connsiteY3" fmla="*/ 49359 h 3249759"/>
              <a:gd name="connsiteX4" fmla="*/ 3845241 w 4150073"/>
              <a:gd name="connsiteY4" fmla="*/ 208386 h 3249759"/>
              <a:gd name="connsiteX5" fmla="*/ 4036553 w 4150073"/>
              <a:gd name="connsiteY5" fmla="*/ 2096822 h 3249759"/>
              <a:gd name="connsiteX6" fmla="*/ 2570252 w 4150073"/>
              <a:gd name="connsiteY6" fmla="*/ 3219942 h 3249759"/>
              <a:gd name="connsiteX0" fmla="*/ 1857726 w 4098087"/>
              <a:gd name="connsiteY0" fmla="*/ 3269472 h 3269472"/>
              <a:gd name="connsiteX1" fmla="*/ 66503 w 4098087"/>
              <a:gd name="connsiteY1" fmla="*/ 1947568 h 3269472"/>
              <a:gd name="connsiteX2" fmla="*/ 557878 w 4098087"/>
              <a:gd name="connsiteY2" fmla="*/ 208220 h 3269472"/>
              <a:gd name="connsiteX3" fmla="*/ 2203125 w 4098087"/>
              <a:gd name="connsiteY3" fmla="*/ 69072 h 3269472"/>
              <a:gd name="connsiteX4" fmla="*/ 3662311 w 4098087"/>
              <a:gd name="connsiteY4" fmla="*/ 546151 h 3269472"/>
              <a:gd name="connsiteX5" fmla="*/ 4036553 w 4098087"/>
              <a:gd name="connsiteY5" fmla="*/ 2116535 h 3269472"/>
              <a:gd name="connsiteX6" fmla="*/ 2570252 w 4098087"/>
              <a:gd name="connsiteY6" fmla="*/ 3239655 h 3269472"/>
              <a:gd name="connsiteX0" fmla="*/ 1857726 w 4096119"/>
              <a:gd name="connsiteY0" fmla="*/ 3264402 h 3264402"/>
              <a:gd name="connsiteX1" fmla="*/ 66503 w 4096119"/>
              <a:gd name="connsiteY1" fmla="*/ 1942498 h 3264402"/>
              <a:gd name="connsiteX2" fmla="*/ 557878 w 4096119"/>
              <a:gd name="connsiteY2" fmla="*/ 203150 h 3264402"/>
              <a:gd name="connsiteX3" fmla="*/ 2203125 w 4096119"/>
              <a:gd name="connsiteY3" fmla="*/ 64002 h 3264402"/>
              <a:gd name="connsiteX4" fmla="*/ 3652683 w 4096119"/>
              <a:gd name="connsiteY4" fmla="*/ 461568 h 3264402"/>
              <a:gd name="connsiteX5" fmla="*/ 4036553 w 4096119"/>
              <a:gd name="connsiteY5" fmla="*/ 2111465 h 3264402"/>
              <a:gd name="connsiteX6" fmla="*/ 2570252 w 4096119"/>
              <a:gd name="connsiteY6" fmla="*/ 3234585 h 3264402"/>
              <a:gd name="connsiteX0" fmla="*/ 1857555 w 4096142"/>
              <a:gd name="connsiteY0" fmla="*/ 3282228 h 3282228"/>
              <a:gd name="connsiteX1" fmla="*/ 66332 w 4096142"/>
              <a:gd name="connsiteY1" fmla="*/ 1960324 h 3282228"/>
              <a:gd name="connsiteX2" fmla="*/ 557707 w 4096142"/>
              <a:gd name="connsiteY2" fmla="*/ 220976 h 3282228"/>
              <a:gd name="connsiteX3" fmla="*/ 2193326 w 4096142"/>
              <a:gd name="connsiteY3" fmla="*/ 52011 h 3282228"/>
              <a:gd name="connsiteX4" fmla="*/ 3652512 w 4096142"/>
              <a:gd name="connsiteY4" fmla="*/ 479394 h 3282228"/>
              <a:gd name="connsiteX5" fmla="*/ 4036382 w 4096142"/>
              <a:gd name="connsiteY5" fmla="*/ 2129291 h 3282228"/>
              <a:gd name="connsiteX6" fmla="*/ 2570081 w 4096142"/>
              <a:gd name="connsiteY6" fmla="*/ 3252411 h 3282228"/>
              <a:gd name="connsiteX0" fmla="*/ 1858071 w 4096078"/>
              <a:gd name="connsiteY0" fmla="*/ 3288541 h 3288541"/>
              <a:gd name="connsiteX1" fmla="*/ 66848 w 4096078"/>
              <a:gd name="connsiteY1" fmla="*/ 1966637 h 3288541"/>
              <a:gd name="connsiteX2" fmla="*/ 558223 w 4096078"/>
              <a:gd name="connsiteY2" fmla="*/ 227289 h 3288541"/>
              <a:gd name="connsiteX3" fmla="*/ 2222726 w 4096078"/>
              <a:gd name="connsiteY3" fmla="*/ 48385 h 3288541"/>
              <a:gd name="connsiteX4" fmla="*/ 3653028 w 4096078"/>
              <a:gd name="connsiteY4" fmla="*/ 485707 h 3288541"/>
              <a:gd name="connsiteX5" fmla="*/ 4036898 w 4096078"/>
              <a:gd name="connsiteY5" fmla="*/ 2135604 h 3288541"/>
              <a:gd name="connsiteX6" fmla="*/ 2570597 w 4096078"/>
              <a:gd name="connsiteY6" fmla="*/ 3258724 h 3288541"/>
              <a:gd name="connsiteX0" fmla="*/ 1858071 w 4112799"/>
              <a:gd name="connsiteY0" fmla="*/ 3288541 h 3288541"/>
              <a:gd name="connsiteX1" fmla="*/ 66848 w 4112799"/>
              <a:gd name="connsiteY1" fmla="*/ 1966637 h 3288541"/>
              <a:gd name="connsiteX2" fmla="*/ 558223 w 4112799"/>
              <a:gd name="connsiteY2" fmla="*/ 227289 h 3288541"/>
              <a:gd name="connsiteX3" fmla="*/ 2222726 w 4112799"/>
              <a:gd name="connsiteY3" fmla="*/ 48385 h 3288541"/>
              <a:gd name="connsiteX4" fmla="*/ 3653028 w 4112799"/>
              <a:gd name="connsiteY4" fmla="*/ 485707 h 3288541"/>
              <a:gd name="connsiteX5" fmla="*/ 4036898 w 4112799"/>
              <a:gd name="connsiteY5" fmla="*/ 2135604 h 3288541"/>
              <a:gd name="connsiteX6" fmla="*/ 2570597 w 4112799"/>
              <a:gd name="connsiteY6" fmla="*/ 3258724 h 3288541"/>
              <a:gd name="connsiteX0" fmla="*/ 1822712 w 4077440"/>
              <a:gd name="connsiteY0" fmla="*/ 3263472 h 3263472"/>
              <a:gd name="connsiteX1" fmla="*/ 31489 w 4077440"/>
              <a:gd name="connsiteY1" fmla="*/ 1941568 h 3263472"/>
              <a:gd name="connsiteX2" fmla="*/ 790827 w 4077440"/>
              <a:gd name="connsiteY2" fmla="*/ 263692 h 3263472"/>
              <a:gd name="connsiteX3" fmla="*/ 2187367 w 4077440"/>
              <a:gd name="connsiteY3" fmla="*/ 23316 h 3263472"/>
              <a:gd name="connsiteX4" fmla="*/ 3617669 w 4077440"/>
              <a:gd name="connsiteY4" fmla="*/ 460638 h 3263472"/>
              <a:gd name="connsiteX5" fmla="*/ 4001539 w 4077440"/>
              <a:gd name="connsiteY5" fmla="*/ 2110535 h 3263472"/>
              <a:gd name="connsiteX6" fmla="*/ 2535238 w 4077440"/>
              <a:gd name="connsiteY6" fmla="*/ 3233655 h 3263472"/>
              <a:gd name="connsiteX0" fmla="*/ 1827809 w 4082537"/>
              <a:gd name="connsiteY0" fmla="*/ 3284928 h 3284928"/>
              <a:gd name="connsiteX1" fmla="*/ 36586 w 4082537"/>
              <a:gd name="connsiteY1" fmla="*/ 1963024 h 3284928"/>
              <a:gd name="connsiteX2" fmla="*/ 743821 w 4082537"/>
              <a:gd name="connsiteY2" fmla="*/ 231360 h 3284928"/>
              <a:gd name="connsiteX3" fmla="*/ 2192464 w 4082537"/>
              <a:gd name="connsiteY3" fmla="*/ 44772 h 3284928"/>
              <a:gd name="connsiteX4" fmla="*/ 3622766 w 4082537"/>
              <a:gd name="connsiteY4" fmla="*/ 482094 h 3284928"/>
              <a:gd name="connsiteX5" fmla="*/ 4006636 w 4082537"/>
              <a:gd name="connsiteY5" fmla="*/ 2131991 h 3284928"/>
              <a:gd name="connsiteX6" fmla="*/ 2540335 w 4082537"/>
              <a:gd name="connsiteY6" fmla="*/ 3255111 h 3284928"/>
              <a:gd name="connsiteX0" fmla="*/ 1827624 w 4066079"/>
              <a:gd name="connsiteY0" fmla="*/ 3228198 h 3228198"/>
              <a:gd name="connsiteX1" fmla="*/ 36401 w 4066079"/>
              <a:gd name="connsiteY1" fmla="*/ 1906294 h 3228198"/>
              <a:gd name="connsiteX2" fmla="*/ 743636 w 4066079"/>
              <a:gd name="connsiteY2" fmla="*/ 174630 h 3228198"/>
              <a:gd name="connsiteX3" fmla="*/ 2169949 w 4066079"/>
              <a:gd name="connsiteY3" fmla="*/ 87935 h 3228198"/>
              <a:gd name="connsiteX4" fmla="*/ 3622581 w 4066079"/>
              <a:gd name="connsiteY4" fmla="*/ 425364 h 3228198"/>
              <a:gd name="connsiteX5" fmla="*/ 4006451 w 4066079"/>
              <a:gd name="connsiteY5" fmla="*/ 2075261 h 3228198"/>
              <a:gd name="connsiteX6" fmla="*/ 2540150 w 4066079"/>
              <a:gd name="connsiteY6" fmla="*/ 3198381 h 3228198"/>
              <a:gd name="connsiteX0" fmla="*/ 1827624 w 4066079"/>
              <a:gd name="connsiteY0" fmla="*/ 3223246 h 3223246"/>
              <a:gd name="connsiteX1" fmla="*/ 36401 w 4066079"/>
              <a:gd name="connsiteY1" fmla="*/ 1901342 h 3223246"/>
              <a:gd name="connsiteX2" fmla="*/ 743636 w 4066079"/>
              <a:gd name="connsiteY2" fmla="*/ 169678 h 3223246"/>
              <a:gd name="connsiteX3" fmla="*/ 2169949 w 4066079"/>
              <a:gd name="connsiteY3" fmla="*/ 82983 h 3223246"/>
              <a:gd name="connsiteX4" fmla="*/ 3622581 w 4066079"/>
              <a:gd name="connsiteY4" fmla="*/ 420412 h 3223246"/>
              <a:gd name="connsiteX5" fmla="*/ 4006451 w 4066079"/>
              <a:gd name="connsiteY5" fmla="*/ 2070309 h 3223246"/>
              <a:gd name="connsiteX6" fmla="*/ 2540150 w 4066079"/>
              <a:gd name="connsiteY6" fmla="*/ 3193429 h 3223246"/>
              <a:gd name="connsiteX0" fmla="*/ 1834041 w 4072496"/>
              <a:gd name="connsiteY0" fmla="*/ 3252568 h 3252568"/>
              <a:gd name="connsiteX1" fmla="*/ 42818 w 4072496"/>
              <a:gd name="connsiteY1" fmla="*/ 1930664 h 3252568"/>
              <a:gd name="connsiteX2" fmla="*/ 750053 w 4072496"/>
              <a:gd name="connsiteY2" fmla="*/ 199000 h 3252568"/>
              <a:gd name="connsiteX3" fmla="*/ 2176366 w 4072496"/>
              <a:gd name="connsiteY3" fmla="*/ 112305 h 3252568"/>
              <a:gd name="connsiteX4" fmla="*/ 3628998 w 4072496"/>
              <a:gd name="connsiteY4" fmla="*/ 449734 h 3252568"/>
              <a:gd name="connsiteX5" fmla="*/ 4012868 w 4072496"/>
              <a:gd name="connsiteY5" fmla="*/ 2099631 h 3252568"/>
              <a:gd name="connsiteX6" fmla="*/ 2546567 w 4072496"/>
              <a:gd name="connsiteY6" fmla="*/ 3222751 h 3252568"/>
              <a:gd name="connsiteX0" fmla="*/ 1834041 w 4081557"/>
              <a:gd name="connsiteY0" fmla="*/ 3252568 h 3252568"/>
              <a:gd name="connsiteX1" fmla="*/ 42818 w 4081557"/>
              <a:gd name="connsiteY1" fmla="*/ 1930664 h 3252568"/>
              <a:gd name="connsiteX2" fmla="*/ 750053 w 4081557"/>
              <a:gd name="connsiteY2" fmla="*/ 199000 h 3252568"/>
              <a:gd name="connsiteX3" fmla="*/ 2176366 w 4081557"/>
              <a:gd name="connsiteY3" fmla="*/ 112305 h 3252568"/>
              <a:gd name="connsiteX4" fmla="*/ 3628998 w 4081557"/>
              <a:gd name="connsiteY4" fmla="*/ 449734 h 3252568"/>
              <a:gd name="connsiteX5" fmla="*/ 4012868 w 4081557"/>
              <a:gd name="connsiteY5" fmla="*/ 2099631 h 3252568"/>
              <a:gd name="connsiteX6" fmla="*/ 2546567 w 4081557"/>
              <a:gd name="connsiteY6" fmla="*/ 3222751 h 3252568"/>
              <a:gd name="connsiteX0" fmla="*/ 1834041 w 4081557"/>
              <a:gd name="connsiteY0" fmla="*/ 3250302 h 3250302"/>
              <a:gd name="connsiteX1" fmla="*/ 42818 w 4081557"/>
              <a:gd name="connsiteY1" fmla="*/ 1928398 h 3250302"/>
              <a:gd name="connsiteX2" fmla="*/ 750053 w 4081557"/>
              <a:gd name="connsiteY2" fmla="*/ 196734 h 3250302"/>
              <a:gd name="connsiteX3" fmla="*/ 2176366 w 4081557"/>
              <a:gd name="connsiteY3" fmla="*/ 110039 h 3250302"/>
              <a:gd name="connsiteX4" fmla="*/ 3628998 w 4081557"/>
              <a:gd name="connsiteY4" fmla="*/ 447468 h 3250302"/>
              <a:gd name="connsiteX5" fmla="*/ 4012868 w 4081557"/>
              <a:gd name="connsiteY5" fmla="*/ 2097365 h 3250302"/>
              <a:gd name="connsiteX6" fmla="*/ 2546567 w 4081557"/>
              <a:gd name="connsiteY6" fmla="*/ 3220485 h 3250302"/>
              <a:gd name="connsiteX0" fmla="*/ 1826230 w 4073746"/>
              <a:gd name="connsiteY0" fmla="*/ 3305928 h 3305928"/>
              <a:gd name="connsiteX1" fmla="*/ 35007 w 4073746"/>
              <a:gd name="connsiteY1" fmla="*/ 1984024 h 3305928"/>
              <a:gd name="connsiteX2" fmla="*/ 809233 w 4073746"/>
              <a:gd name="connsiteY2" fmla="*/ 183204 h 3305928"/>
              <a:gd name="connsiteX3" fmla="*/ 2168555 w 4073746"/>
              <a:gd name="connsiteY3" fmla="*/ 165665 h 3305928"/>
              <a:gd name="connsiteX4" fmla="*/ 3621187 w 4073746"/>
              <a:gd name="connsiteY4" fmla="*/ 503094 h 3305928"/>
              <a:gd name="connsiteX5" fmla="*/ 4005057 w 4073746"/>
              <a:gd name="connsiteY5" fmla="*/ 2152991 h 3305928"/>
              <a:gd name="connsiteX6" fmla="*/ 2538756 w 4073746"/>
              <a:gd name="connsiteY6" fmla="*/ 3276111 h 3305928"/>
              <a:gd name="connsiteX0" fmla="*/ 1826230 w 4067956"/>
              <a:gd name="connsiteY0" fmla="*/ 3302012 h 3302012"/>
              <a:gd name="connsiteX1" fmla="*/ 35007 w 4067956"/>
              <a:gd name="connsiteY1" fmla="*/ 1980108 h 3302012"/>
              <a:gd name="connsiteX2" fmla="*/ 809233 w 4067956"/>
              <a:gd name="connsiteY2" fmla="*/ 179288 h 3302012"/>
              <a:gd name="connsiteX3" fmla="*/ 2168555 w 4067956"/>
              <a:gd name="connsiteY3" fmla="*/ 161749 h 3302012"/>
              <a:gd name="connsiteX4" fmla="*/ 3583970 w 4067956"/>
              <a:gd name="connsiteY4" fmla="*/ 406970 h 3302012"/>
              <a:gd name="connsiteX5" fmla="*/ 4005057 w 4067956"/>
              <a:gd name="connsiteY5" fmla="*/ 2149075 h 3302012"/>
              <a:gd name="connsiteX6" fmla="*/ 2538756 w 4067956"/>
              <a:gd name="connsiteY6" fmla="*/ 3272195 h 3302012"/>
              <a:gd name="connsiteX0" fmla="*/ 1763865 w 4005591"/>
              <a:gd name="connsiteY0" fmla="*/ 3265844 h 3265844"/>
              <a:gd name="connsiteX1" fmla="*/ 32189 w 4005591"/>
              <a:gd name="connsiteY1" fmla="*/ 1867099 h 3265844"/>
              <a:gd name="connsiteX2" fmla="*/ 746868 w 4005591"/>
              <a:gd name="connsiteY2" fmla="*/ 143120 h 3265844"/>
              <a:gd name="connsiteX3" fmla="*/ 2106190 w 4005591"/>
              <a:gd name="connsiteY3" fmla="*/ 125581 h 3265844"/>
              <a:gd name="connsiteX4" fmla="*/ 3521605 w 4005591"/>
              <a:gd name="connsiteY4" fmla="*/ 370802 h 3265844"/>
              <a:gd name="connsiteX5" fmla="*/ 3942692 w 4005591"/>
              <a:gd name="connsiteY5" fmla="*/ 2112907 h 3265844"/>
              <a:gd name="connsiteX6" fmla="*/ 2476391 w 4005591"/>
              <a:gd name="connsiteY6" fmla="*/ 3236027 h 3265844"/>
              <a:gd name="connsiteX0" fmla="*/ 1685815 w 4001975"/>
              <a:gd name="connsiteY0" fmla="*/ 3342684 h 3342684"/>
              <a:gd name="connsiteX1" fmla="*/ 28573 w 4001975"/>
              <a:gd name="connsiteY1" fmla="*/ 1867099 h 3342684"/>
              <a:gd name="connsiteX2" fmla="*/ 743252 w 4001975"/>
              <a:gd name="connsiteY2" fmla="*/ 143120 h 3342684"/>
              <a:gd name="connsiteX3" fmla="*/ 2102574 w 4001975"/>
              <a:gd name="connsiteY3" fmla="*/ 125581 h 3342684"/>
              <a:gd name="connsiteX4" fmla="*/ 3517989 w 4001975"/>
              <a:gd name="connsiteY4" fmla="*/ 370802 h 3342684"/>
              <a:gd name="connsiteX5" fmla="*/ 3939076 w 4001975"/>
              <a:gd name="connsiteY5" fmla="*/ 2112907 h 3342684"/>
              <a:gd name="connsiteX6" fmla="*/ 2472775 w 4001975"/>
              <a:gd name="connsiteY6" fmla="*/ 3236027 h 3342684"/>
              <a:gd name="connsiteX0" fmla="*/ 1685815 w 4001975"/>
              <a:gd name="connsiteY0" fmla="*/ 3342684 h 3342684"/>
              <a:gd name="connsiteX1" fmla="*/ 28573 w 4001975"/>
              <a:gd name="connsiteY1" fmla="*/ 1867099 h 3342684"/>
              <a:gd name="connsiteX2" fmla="*/ 743252 w 4001975"/>
              <a:gd name="connsiteY2" fmla="*/ 143120 h 3342684"/>
              <a:gd name="connsiteX3" fmla="*/ 2102574 w 4001975"/>
              <a:gd name="connsiteY3" fmla="*/ 125581 h 3342684"/>
              <a:gd name="connsiteX4" fmla="*/ 3517989 w 4001975"/>
              <a:gd name="connsiteY4" fmla="*/ 370802 h 3342684"/>
              <a:gd name="connsiteX5" fmla="*/ 3939076 w 4001975"/>
              <a:gd name="connsiteY5" fmla="*/ 2112907 h 3342684"/>
              <a:gd name="connsiteX6" fmla="*/ 2547210 w 4001975"/>
              <a:gd name="connsiteY6" fmla="*/ 3328236 h 33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1975" h="3342684">
                <a:moveTo>
                  <a:pt x="1685815" y="3342684"/>
                </a:moveTo>
                <a:cubicBezTo>
                  <a:pt x="782187" y="3046994"/>
                  <a:pt x="185667" y="2400359"/>
                  <a:pt x="28573" y="1867099"/>
                </a:cubicBezTo>
                <a:cubicBezTo>
                  <a:pt x="-128521" y="1333839"/>
                  <a:pt x="397585" y="433373"/>
                  <a:pt x="743252" y="143120"/>
                </a:cubicBezTo>
                <a:cubicBezTo>
                  <a:pt x="1088919" y="-147133"/>
                  <a:pt x="1640118" y="87634"/>
                  <a:pt x="2102574" y="125581"/>
                </a:cubicBezTo>
                <a:cubicBezTo>
                  <a:pt x="2565030" y="163528"/>
                  <a:pt x="3144914" y="-60312"/>
                  <a:pt x="3517989" y="370802"/>
                </a:cubicBezTo>
                <a:cubicBezTo>
                  <a:pt x="3891064" y="801916"/>
                  <a:pt x="4119481" y="1650738"/>
                  <a:pt x="3939076" y="2112907"/>
                </a:cubicBezTo>
                <a:cubicBezTo>
                  <a:pt x="3758671" y="2575076"/>
                  <a:pt x="3335690" y="2984922"/>
                  <a:pt x="2547210" y="3328236"/>
                </a:cubicBezTo>
              </a:path>
            </a:pathLst>
          </a:custGeom>
          <a:noFill/>
          <a:ln>
            <a:solidFill>
              <a:srgbClr val="CC00CC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00600" y="1697610"/>
            <a:ext cx="1752600" cy="207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25748" y="1436000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Conversational</a:t>
            </a:r>
          </a:p>
          <a:p>
            <a:r>
              <a:rPr lang="en-US" sz="1400" dirty="0" smtClean="0">
                <a:solidFill>
                  <a:srgbClr val="0070C0"/>
                </a:solidFill>
              </a:rPr>
              <a:t>Intelligence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6444583" y="4890052"/>
            <a:ext cx="950470" cy="257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95052" y="502215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70C0"/>
                </a:solidFill>
              </a:rPr>
              <a:t>SoA</a:t>
            </a:r>
            <a:endParaRPr lang="en-US" sz="1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2001 a space odyssey open the pod bay doors h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799"/>
            <a:ext cx="9144000" cy="620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73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554280" y="913061"/>
            <a:ext cx="5895071" cy="3200400"/>
            <a:chOff x="2554280" y="914400"/>
            <a:chExt cx="5895071" cy="3200400"/>
          </a:xfrm>
        </p:grpSpPr>
        <p:sp>
          <p:nvSpPr>
            <p:cNvPr id="5" name="Freeform 4"/>
            <p:cNvSpPr/>
            <p:nvPr/>
          </p:nvSpPr>
          <p:spPr>
            <a:xfrm>
              <a:off x="2554280" y="1410516"/>
              <a:ext cx="5383116" cy="2704284"/>
            </a:xfrm>
            <a:custGeom>
              <a:avLst/>
              <a:gdLst>
                <a:gd name="connsiteX0" fmla="*/ 0 w 4233512"/>
                <a:gd name="connsiteY0" fmla="*/ 234222 h 1872128"/>
                <a:gd name="connsiteX1" fmla="*/ 1361661 w 4233512"/>
                <a:gd name="connsiteY1" fmla="*/ 1407039 h 1872128"/>
                <a:gd name="connsiteX2" fmla="*/ 3766930 w 4233512"/>
                <a:gd name="connsiteY2" fmla="*/ 1804604 h 1872128"/>
                <a:gd name="connsiteX3" fmla="*/ 3896139 w 4233512"/>
                <a:gd name="connsiteY3" fmla="*/ 105013 h 1872128"/>
                <a:gd name="connsiteX4" fmla="*/ 139148 w 4233512"/>
                <a:gd name="connsiteY4" fmla="*/ 174587 h 1872128"/>
                <a:gd name="connsiteX0" fmla="*/ 175162 w 4412252"/>
                <a:gd name="connsiteY0" fmla="*/ 244911 h 1882817"/>
                <a:gd name="connsiteX1" fmla="*/ 1536823 w 4412252"/>
                <a:gd name="connsiteY1" fmla="*/ 1417728 h 1882817"/>
                <a:gd name="connsiteX2" fmla="*/ 3942092 w 4412252"/>
                <a:gd name="connsiteY2" fmla="*/ 1815293 h 1882817"/>
                <a:gd name="connsiteX3" fmla="*/ 4071301 w 4412252"/>
                <a:gd name="connsiteY3" fmla="*/ 115702 h 1882817"/>
                <a:gd name="connsiteX4" fmla="*/ 264614 w 4412252"/>
                <a:gd name="connsiteY4" fmla="*/ 155458 h 1882817"/>
                <a:gd name="connsiteX5" fmla="*/ 314310 w 4412252"/>
                <a:gd name="connsiteY5" fmla="*/ 185276 h 1882817"/>
                <a:gd name="connsiteX0" fmla="*/ 130319 w 4363116"/>
                <a:gd name="connsiteY0" fmla="*/ 241946 h 1879852"/>
                <a:gd name="connsiteX1" fmla="*/ 1491980 w 4363116"/>
                <a:gd name="connsiteY1" fmla="*/ 1414763 h 1879852"/>
                <a:gd name="connsiteX2" fmla="*/ 3897249 w 4363116"/>
                <a:gd name="connsiteY2" fmla="*/ 1812328 h 1879852"/>
                <a:gd name="connsiteX3" fmla="*/ 4026458 w 4363116"/>
                <a:gd name="connsiteY3" fmla="*/ 112737 h 1879852"/>
                <a:gd name="connsiteX4" fmla="*/ 279406 w 4363116"/>
                <a:gd name="connsiteY4" fmla="*/ 162432 h 1879852"/>
                <a:gd name="connsiteX5" fmla="*/ 269467 w 4363116"/>
                <a:gd name="connsiteY5" fmla="*/ 182311 h 1879852"/>
                <a:gd name="connsiteX0" fmla="*/ 130319 w 4363116"/>
                <a:gd name="connsiteY0" fmla="*/ 241946 h 1879852"/>
                <a:gd name="connsiteX1" fmla="*/ 1491980 w 4363116"/>
                <a:gd name="connsiteY1" fmla="*/ 1414763 h 1879852"/>
                <a:gd name="connsiteX2" fmla="*/ 3897249 w 4363116"/>
                <a:gd name="connsiteY2" fmla="*/ 1812328 h 1879852"/>
                <a:gd name="connsiteX3" fmla="*/ 4026458 w 4363116"/>
                <a:gd name="connsiteY3" fmla="*/ 112737 h 1879852"/>
                <a:gd name="connsiteX4" fmla="*/ 279406 w 4363116"/>
                <a:gd name="connsiteY4" fmla="*/ 162432 h 1879852"/>
                <a:gd name="connsiteX5" fmla="*/ 269467 w 4363116"/>
                <a:gd name="connsiteY5" fmla="*/ 182311 h 1879852"/>
                <a:gd name="connsiteX6" fmla="*/ 130319 w 4363116"/>
                <a:gd name="connsiteY6" fmla="*/ 241946 h 1879852"/>
                <a:gd name="connsiteX0" fmla="*/ 66002 w 4298799"/>
                <a:gd name="connsiteY0" fmla="*/ 241946 h 1879852"/>
                <a:gd name="connsiteX1" fmla="*/ 1427663 w 4298799"/>
                <a:gd name="connsiteY1" fmla="*/ 1414763 h 1879852"/>
                <a:gd name="connsiteX2" fmla="*/ 3832932 w 4298799"/>
                <a:gd name="connsiteY2" fmla="*/ 1812328 h 1879852"/>
                <a:gd name="connsiteX3" fmla="*/ 3962141 w 4298799"/>
                <a:gd name="connsiteY3" fmla="*/ 112737 h 1879852"/>
                <a:gd name="connsiteX4" fmla="*/ 215089 w 4298799"/>
                <a:gd name="connsiteY4" fmla="*/ 162432 h 1879852"/>
                <a:gd name="connsiteX5" fmla="*/ 523202 w 4298799"/>
                <a:gd name="connsiteY5" fmla="*/ 53103 h 1879852"/>
                <a:gd name="connsiteX6" fmla="*/ 66002 w 4298799"/>
                <a:gd name="connsiteY6" fmla="*/ 241946 h 1879852"/>
                <a:gd name="connsiteX0" fmla="*/ 247117 w 4479914"/>
                <a:gd name="connsiteY0" fmla="*/ 241946 h 1879852"/>
                <a:gd name="connsiteX1" fmla="*/ 1608778 w 4479914"/>
                <a:gd name="connsiteY1" fmla="*/ 1414763 h 1879852"/>
                <a:gd name="connsiteX2" fmla="*/ 4014047 w 4479914"/>
                <a:gd name="connsiteY2" fmla="*/ 1812328 h 1879852"/>
                <a:gd name="connsiteX3" fmla="*/ 4143256 w 4479914"/>
                <a:gd name="connsiteY3" fmla="*/ 112737 h 1879852"/>
                <a:gd name="connsiteX4" fmla="*/ 396204 w 4479914"/>
                <a:gd name="connsiteY4" fmla="*/ 162432 h 1879852"/>
                <a:gd name="connsiteX5" fmla="*/ 247117 w 4479914"/>
                <a:gd name="connsiteY5" fmla="*/ 241946 h 1879852"/>
                <a:gd name="connsiteX0" fmla="*/ 90646 w 4323443"/>
                <a:gd name="connsiteY0" fmla="*/ 260810 h 1898716"/>
                <a:gd name="connsiteX1" fmla="*/ 1452307 w 4323443"/>
                <a:gd name="connsiteY1" fmla="*/ 1433627 h 1898716"/>
                <a:gd name="connsiteX2" fmla="*/ 3857576 w 4323443"/>
                <a:gd name="connsiteY2" fmla="*/ 1831192 h 1898716"/>
                <a:gd name="connsiteX3" fmla="*/ 3986785 w 4323443"/>
                <a:gd name="connsiteY3" fmla="*/ 131601 h 1898716"/>
                <a:gd name="connsiteX4" fmla="*/ 90646 w 4323443"/>
                <a:gd name="connsiteY4" fmla="*/ 260810 h 1898716"/>
                <a:gd name="connsiteX0" fmla="*/ 90646 w 4323443"/>
                <a:gd name="connsiteY0" fmla="*/ 260810 h 1898716"/>
                <a:gd name="connsiteX1" fmla="*/ 1452307 w 4323443"/>
                <a:gd name="connsiteY1" fmla="*/ 1433627 h 1898716"/>
                <a:gd name="connsiteX2" fmla="*/ 3857576 w 4323443"/>
                <a:gd name="connsiteY2" fmla="*/ 1831192 h 1898716"/>
                <a:gd name="connsiteX3" fmla="*/ 3986785 w 4323443"/>
                <a:gd name="connsiteY3" fmla="*/ 131601 h 1898716"/>
                <a:gd name="connsiteX4" fmla="*/ 90646 w 4323443"/>
                <a:gd name="connsiteY4" fmla="*/ 260810 h 1898716"/>
                <a:gd name="connsiteX0" fmla="*/ 90646 w 4323443"/>
                <a:gd name="connsiteY0" fmla="*/ 152254 h 1790160"/>
                <a:gd name="connsiteX1" fmla="*/ 1452307 w 4323443"/>
                <a:gd name="connsiteY1" fmla="*/ 1325071 h 1790160"/>
                <a:gd name="connsiteX2" fmla="*/ 3857576 w 4323443"/>
                <a:gd name="connsiteY2" fmla="*/ 1722636 h 1790160"/>
                <a:gd name="connsiteX3" fmla="*/ 3986785 w 4323443"/>
                <a:gd name="connsiteY3" fmla="*/ 23045 h 1790160"/>
                <a:gd name="connsiteX4" fmla="*/ 90646 w 4323443"/>
                <a:gd name="connsiteY4" fmla="*/ 152254 h 1790160"/>
                <a:gd name="connsiteX0" fmla="*/ 90646 w 4084844"/>
                <a:gd name="connsiteY0" fmla="*/ 152254 h 1790160"/>
                <a:gd name="connsiteX1" fmla="*/ 1452307 w 4084844"/>
                <a:gd name="connsiteY1" fmla="*/ 1325071 h 1790160"/>
                <a:gd name="connsiteX2" fmla="*/ 3857576 w 4084844"/>
                <a:gd name="connsiteY2" fmla="*/ 1722636 h 1790160"/>
                <a:gd name="connsiteX3" fmla="*/ 3986785 w 4084844"/>
                <a:gd name="connsiteY3" fmla="*/ 23045 h 1790160"/>
                <a:gd name="connsiteX4" fmla="*/ 90646 w 4084844"/>
                <a:gd name="connsiteY4" fmla="*/ 152254 h 1790160"/>
                <a:gd name="connsiteX0" fmla="*/ 90646 w 4084844"/>
                <a:gd name="connsiteY0" fmla="*/ 152254 h 1790160"/>
                <a:gd name="connsiteX1" fmla="*/ 1452307 w 4084844"/>
                <a:gd name="connsiteY1" fmla="*/ 1325071 h 1790160"/>
                <a:gd name="connsiteX2" fmla="*/ 3857576 w 4084844"/>
                <a:gd name="connsiteY2" fmla="*/ 1722636 h 1790160"/>
                <a:gd name="connsiteX3" fmla="*/ 3986785 w 4084844"/>
                <a:gd name="connsiteY3" fmla="*/ 23045 h 1790160"/>
                <a:gd name="connsiteX4" fmla="*/ 90646 w 4084844"/>
                <a:gd name="connsiteY4" fmla="*/ 152254 h 1790160"/>
                <a:gd name="connsiteX0" fmla="*/ 90646 w 3986785"/>
                <a:gd name="connsiteY0" fmla="*/ 152254 h 1790160"/>
                <a:gd name="connsiteX1" fmla="*/ 1452307 w 3986785"/>
                <a:gd name="connsiteY1" fmla="*/ 1325071 h 1790160"/>
                <a:gd name="connsiteX2" fmla="*/ 3857576 w 3986785"/>
                <a:gd name="connsiteY2" fmla="*/ 1722636 h 1790160"/>
                <a:gd name="connsiteX3" fmla="*/ 3986785 w 3986785"/>
                <a:gd name="connsiteY3" fmla="*/ 23045 h 1790160"/>
                <a:gd name="connsiteX4" fmla="*/ 90646 w 3986785"/>
                <a:gd name="connsiteY4" fmla="*/ 152254 h 1790160"/>
                <a:gd name="connsiteX0" fmla="*/ 90646 w 3986785"/>
                <a:gd name="connsiteY0" fmla="*/ 152254 h 1724091"/>
                <a:gd name="connsiteX1" fmla="*/ 1452307 w 3986785"/>
                <a:gd name="connsiteY1" fmla="*/ 1325071 h 1724091"/>
                <a:gd name="connsiteX2" fmla="*/ 3857576 w 3986785"/>
                <a:gd name="connsiteY2" fmla="*/ 1722636 h 1724091"/>
                <a:gd name="connsiteX3" fmla="*/ 3986785 w 3986785"/>
                <a:gd name="connsiteY3" fmla="*/ 23045 h 1724091"/>
                <a:gd name="connsiteX4" fmla="*/ 90646 w 3986785"/>
                <a:gd name="connsiteY4" fmla="*/ 152254 h 1724091"/>
                <a:gd name="connsiteX0" fmla="*/ 91587 w 3987726"/>
                <a:gd name="connsiteY0" fmla="*/ 152254 h 1714224"/>
                <a:gd name="connsiteX1" fmla="*/ 1453248 w 3987726"/>
                <a:gd name="connsiteY1" fmla="*/ 1325071 h 1714224"/>
                <a:gd name="connsiteX2" fmla="*/ 3957909 w 3987726"/>
                <a:gd name="connsiteY2" fmla="*/ 1712697 h 1714224"/>
                <a:gd name="connsiteX3" fmla="*/ 3987726 w 3987726"/>
                <a:gd name="connsiteY3" fmla="*/ 23045 h 1714224"/>
                <a:gd name="connsiteX4" fmla="*/ 91587 w 3987726"/>
                <a:gd name="connsiteY4" fmla="*/ 152254 h 1714224"/>
                <a:gd name="connsiteX0" fmla="*/ 91587 w 3987726"/>
                <a:gd name="connsiteY0" fmla="*/ 152254 h 1714224"/>
                <a:gd name="connsiteX1" fmla="*/ 1453248 w 3987726"/>
                <a:gd name="connsiteY1" fmla="*/ 1325071 h 1714224"/>
                <a:gd name="connsiteX2" fmla="*/ 3957909 w 3987726"/>
                <a:gd name="connsiteY2" fmla="*/ 1712697 h 1714224"/>
                <a:gd name="connsiteX3" fmla="*/ 3987726 w 3987726"/>
                <a:gd name="connsiteY3" fmla="*/ 23045 h 1714224"/>
                <a:gd name="connsiteX4" fmla="*/ 91587 w 3987726"/>
                <a:gd name="connsiteY4" fmla="*/ 152254 h 1714224"/>
                <a:gd name="connsiteX0" fmla="*/ 91587 w 3987726"/>
                <a:gd name="connsiteY0" fmla="*/ 130071 h 1692041"/>
                <a:gd name="connsiteX1" fmla="*/ 1453248 w 3987726"/>
                <a:gd name="connsiteY1" fmla="*/ 1302888 h 1692041"/>
                <a:gd name="connsiteX2" fmla="*/ 3957909 w 3987726"/>
                <a:gd name="connsiteY2" fmla="*/ 1690514 h 1692041"/>
                <a:gd name="connsiteX3" fmla="*/ 3987726 w 3987726"/>
                <a:gd name="connsiteY3" fmla="*/ 862 h 1692041"/>
                <a:gd name="connsiteX4" fmla="*/ 91587 w 3987726"/>
                <a:gd name="connsiteY4" fmla="*/ 130071 h 1692041"/>
                <a:gd name="connsiteX0" fmla="*/ 2747 w 3898886"/>
                <a:gd name="connsiteY0" fmla="*/ 130071 h 1692041"/>
                <a:gd name="connsiteX1" fmla="*/ 1364408 w 3898886"/>
                <a:gd name="connsiteY1" fmla="*/ 1302888 h 1692041"/>
                <a:gd name="connsiteX2" fmla="*/ 3869069 w 3898886"/>
                <a:gd name="connsiteY2" fmla="*/ 1690514 h 1692041"/>
                <a:gd name="connsiteX3" fmla="*/ 3898886 w 3898886"/>
                <a:gd name="connsiteY3" fmla="*/ 862 h 1692041"/>
                <a:gd name="connsiteX4" fmla="*/ 2747 w 3898886"/>
                <a:gd name="connsiteY4" fmla="*/ 130071 h 1692041"/>
                <a:gd name="connsiteX0" fmla="*/ 2719 w 3908797"/>
                <a:gd name="connsiteY0" fmla="*/ 5538 h 1696934"/>
                <a:gd name="connsiteX1" fmla="*/ 1374319 w 3908797"/>
                <a:gd name="connsiteY1" fmla="*/ 1307564 h 1696934"/>
                <a:gd name="connsiteX2" fmla="*/ 3878980 w 3908797"/>
                <a:gd name="connsiteY2" fmla="*/ 1695190 h 1696934"/>
                <a:gd name="connsiteX3" fmla="*/ 3908797 w 3908797"/>
                <a:gd name="connsiteY3" fmla="*/ 5538 h 1696934"/>
                <a:gd name="connsiteX4" fmla="*/ 2719 w 3908797"/>
                <a:gd name="connsiteY4" fmla="*/ 5538 h 1696934"/>
                <a:gd name="connsiteX0" fmla="*/ 2733 w 3908811"/>
                <a:gd name="connsiteY0" fmla="*/ 5538 h 1689250"/>
                <a:gd name="connsiteX1" fmla="*/ 1374333 w 3908811"/>
                <a:gd name="connsiteY1" fmla="*/ 1307564 h 1689250"/>
                <a:gd name="connsiteX2" fmla="*/ 3904325 w 3908811"/>
                <a:gd name="connsiteY2" fmla="*/ 1687427 h 1689250"/>
                <a:gd name="connsiteX3" fmla="*/ 3908811 w 3908811"/>
                <a:gd name="connsiteY3" fmla="*/ 5538 h 1689250"/>
                <a:gd name="connsiteX4" fmla="*/ 2733 w 3908811"/>
                <a:gd name="connsiteY4" fmla="*/ 5538 h 168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8811" h="1689250">
                  <a:moveTo>
                    <a:pt x="2733" y="5538"/>
                  </a:moveTo>
                  <a:cubicBezTo>
                    <a:pt x="-51932" y="461082"/>
                    <a:pt x="724068" y="1027249"/>
                    <a:pt x="1374333" y="1307564"/>
                  </a:cubicBezTo>
                  <a:cubicBezTo>
                    <a:pt x="2024598" y="1587879"/>
                    <a:pt x="3501791" y="1705649"/>
                    <a:pt x="3904325" y="1687427"/>
                  </a:cubicBezTo>
                  <a:cubicBezTo>
                    <a:pt x="3909295" y="1331275"/>
                    <a:pt x="3905498" y="648269"/>
                    <a:pt x="3908811" y="5538"/>
                  </a:cubicBezTo>
                  <a:cubicBezTo>
                    <a:pt x="3241232" y="-7714"/>
                    <a:pt x="544416" y="7195"/>
                    <a:pt x="2733" y="5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D050"/>
                </a:gs>
                <a:gs pos="29000">
                  <a:srgbClr val="D9FFD9">
                    <a:shade val="67500"/>
                    <a:satMod val="115000"/>
                    <a:alpha val="67000"/>
                  </a:srgbClr>
                </a:gs>
                <a:gs pos="73000">
                  <a:srgbClr val="D9FFD9">
                    <a:lumMod val="15000"/>
                    <a:lumOff val="8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73134" y="914400"/>
              <a:ext cx="3976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8000"/>
                  </a:solidFill>
                </a:rPr>
                <a:t>Business Value in Office Applications</a:t>
              </a:r>
              <a:endParaRPr lang="en-US" i="1" dirty="0">
                <a:solidFill>
                  <a:srgbClr val="008000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4343401" y="1099066"/>
              <a:ext cx="172714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343400" y="1099066"/>
              <a:ext cx="248915" cy="501782"/>
            </a:xfrm>
            <a:prstGeom prst="straightConnector1">
              <a:avLst/>
            </a:prstGeom>
            <a:ln>
              <a:solidFill>
                <a:srgbClr val="008000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/>
          <p:cNvCxnSpPr/>
          <p:nvPr/>
        </p:nvCxnSpPr>
        <p:spPr>
          <a:xfrm flipV="1">
            <a:off x="2286000" y="1477738"/>
            <a:ext cx="0" cy="31242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2286000" y="4601938"/>
            <a:ext cx="5105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4400" y="147773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Conversation</a:t>
            </a:r>
          </a:p>
          <a:p>
            <a:r>
              <a:rPr lang="en-US" sz="1600" dirty="0" smtClean="0"/>
              <a:t>Naturalness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4678138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Knowledge Extent,</a:t>
            </a:r>
          </a:p>
          <a:p>
            <a:r>
              <a:rPr lang="en-US" sz="1600" dirty="0" smtClean="0"/>
              <a:t>Reasoning 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76200"/>
            <a:ext cx="4792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Evaluating Conversational Agents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5543" y="3895136"/>
            <a:ext cx="7237635" cy="40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8200" y="398525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Speech/NL 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User Interfaces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5543" y="3352055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Conversational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Agents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14600" y="2981094"/>
            <a:ext cx="901209" cy="307777"/>
            <a:chOff x="2514600" y="2981094"/>
            <a:chExt cx="901209" cy="307777"/>
          </a:xfrm>
        </p:grpSpPr>
        <p:sp>
          <p:nvSpPr>
            <p:cNvPr id="21" name="TextBox 20"/>
            <p:cNvSpPr txBox="1"/>
            <p:nvPr/>
          </p:nvSpPr>
          <p:spPr>
            <a:xfrm>
              <a:off x="2514600" y="2981094"/>
              <a:ext cx="901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33CC"/>
                  </a:solidFill>
                </a:rPr>
                <a:t>Chatbots</a:t>
              </a:r>
              <a:endParaRPr lang="en-US" sz="1400" dirty="0">
                <a:solidFill>
                  <a:srgbClr val="0033CC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 flipH="1" flipV="1">
              <a:off x="3336447" y="3207243"/>
              <a:ext cx="79361" cy="81628"/>
            </a:xfrm>
            <a:prstGeom prst="ellipse">
              <a:avLst/>
            </a:prstGeom>
            <a:solidFill>
              <a:srgbClr val="0033C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514600" y="421830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Phone tree</a:t>
            </a:r>
            <a:endParaRPr lang="en-US" sz="1400" dirty="0">
              <a:solidFill>
                <a:srgbClr val="0033CC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168126" y="3352055"/>
            <a:ext cx="1099074" cy="307777"/>
            <a:chOff x="3168126" y="3352055"/>
            <a:chExt cx="109907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3207807" y="3352055"/>
              <a:ext cx="1059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33CC"/>
                  </a:solidFill>
                </a:rPr>
                <a:t>PARC Otto</a:t>
              </a:r>
              <a:endParaRPr lang="en-US" sz="1400" dirty="0">
                <a:solidFill>
                  <a:srgbClr val="0033CC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 flipH="1" flipV="1">
              <a:off x="3168126" y="3542073"/>
              <a:ext cx="79361" cy="81628"/>
            </a:xfrm>
            <a:prstGeom prst="ellipse">
              <a:avLst/>
            </a:prstGeom>
            <a:solidFill>
              <a:srgbClr val="0033C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/>
          <p:cNvSpPr/>
          <p:nvPr/>
        </p:nvSpPr>
        <p:spPr>
          <a:xfrm flipH="1" flipV="1">
            <a:off x="7112154" y="1770125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830601" y="4000661"/>
            <a:ext cx="1748408" cy="307777"/>
            <a:chOff x="4830601" y="4000661"/>
            <a:chExt cx="1748408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4909962" y="4000661"/>
              <a:ext cx="1669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33CC"/>
                  </a:solidFill>
                </a:rPr>
                <a:t>Alexa, Siri, Google</a:t>
              </a:r>
              <a:endParaRPr lang="en-US" sz="1400" dirty="0">
                <a:solidFill>
                  <a:srgbClr val="0033CC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flipH="1" flipV="1">
              <a:off x="4830601" y="4031833"/>
              <a:ext cx="79361" cy="81628"/>
            </a:xfrm>
            <a:prstGeom prst="ellipse">
              <a:avLst/>
            </a:prstGeom>
            <a:solidFill>
              <a:srgbClr val="0033C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 flipH="1" flipV="1">
            <a:off x="2474919" y="4367684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75648" y="144696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Human</a:t>
            </a:r>
            <a:endParaRPr lang="en-US" sz="1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2554280" y="1410516"/>
            <a:ext cx="5383116" cy="2704284"/>
          </a:xfrm>
          <a:custGeom>
            <a:avLst/>
            <a:gdLst>
              <a:gd name="connsiteX0" fmla="*/ 0 w 4233512"/>
              <a:gd name="connsiteY0" fmla="*/ 234222 h 1872128"/>
              <a:gd name="connsiteX1" fmla="*/ 1361661 w 4233512"/>
              <a:gd name="connsiteY1" fmla="*/ 1407039 h 1872128"/>
              <a:gd name="connsiteX2" fmla="*/ 3766930 w 4233512"/>
              <a:gd name="connsiteY2" fmla="*/ 1804604 h 1872128"/>
              <a:gd name="connsiteX3" fmla="*/ 3896139 w 4233512"/>
              <a:gd name="connsiteY3" fmla="*/ 105013 h 1872128"/>
              <a:gd name="connsiteX4" fmla="*/ 139148 w 4233512"/>
              <a:gd name="connsiteY4" fmla="*/ 174587 h 1872128"/>
              <a:gd name="connsiteX0" fmla="*/ 175162 w 4412252"/>
              <a:gd name="connsiteY0" fmla="*/ 244911 h 1882817"/>
              <a:gd name="connsiteX1" fmla="*/ 1536823 w 4412252"/>
              <a:gd name="connsiteY1" fmla="*/ 1417728 h 1882817"/>
              <a:gd name="connsiteX2" fmla="*/ 3942092 w 4412252"/>
              <a:gd name="connsiteY2" fmla="*/ 1815293 h 1882817"/>
              <a:gd name="connsiteX3" fmla="*/ 4071301 w 4412252"/>
              <a:gd name="connsiteY3" fmla="*/ 115702 h 1882817"/>
              <a:gd name="connsiteX4" fmla="*/ 264614 w 4412252"/>
              <a:gd name="connsiteY4" fmla="*/ 155458 h 1882817"/>
              <a:gd name="connsiteX5" fmla="*/ 314310 w 4412252"/>
              <a:gd name="connsiteY5" fmla="*/ 185276 h 1882817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6" fmla="*/ 130319 w 4363116"/>
              <a:gd name="connsiteY6" fmla="*/ 241946 h 1879852"/>
              <a:gd name="connsiteX0" fmla="*/ 66002 w 4298799"/>
              <a:gd name="connsiteY0" fmla="*/ 241946 h 1879852"/>
              <a:gd name="connsiteX1" fmla="*/ 1427663 w 4298799"/>
              <a:gd name="connsiteY1" fmla="*/ 1414763 h 1879852"/>
              <a:gd name="connsiteX2" fmla="*/ 3832932 w 4298799"/>
              <a:gd name="connsiteY2" fmla="*/ 1812328 h 1879852"/>
              <a:gd name="connsiteX3" fmla="*/ 3962141 w 4298799"/>
              <a:gd name="connsiteY3" fmla="*/ 112737 h 1879852"/>
              <a:gd name="connsiteX4" fmla="*/ 215089 w 4298799"/>
              <a:gd name="connsiteY4" fmla="*/ 162432 h 1879852"/>
              <a:gd name="connsiteX5" fmla="*/ 523202 w 4298799"/>
              <a:gd name="connsiteY5" fmla="*/ 53103 h 1879852"/>
              <a:gd name="connsiteX6" fmla="*/ 66002 w 4298799"/>
              <a:gd name="connsiteY6" fmla="*/ 241946 h 1879852"/>
              <a:gd name="connsiteX0" fmla="*/ 247117 w 4479914"/>
              <a:gd name="connsiteY0" fmla="*/ 241946 h 1879852"/>
              <a:gd name="connsiteX1" fmla="*/ 1608778 w 4479914"/>
              <a:gd name="connsiteY1" fmla="*/ 1414763 h 1879852"/>
              <a:gd name="connsiteX2" fmla="*/ 4014047 w 4479914"/>
              <a:gd name="connsiteY2" fmla="*/ 1812328 h 1879852"/>
              <a:gd name="connsiteX3" fmla="*/ 4143256 w 4479914"/>
              <a:gd name="connsiteY3" fmla="*/ 112737 h 1879852"/>
              <a:gd name="connsiteX4" fmla="*/ 396204 w 4479914"/>
              <a:gd name="connsiteY4" fmla="*/ 162432 h 1879852"/>
              <a:gd name="connsiteX5" fmla="*/ 247117 w 4479914"/>
              <a:gd name="connsiteY5" fmla="*/ 241946 h 1879852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152254 h 1790160"/>
              <a:gd name="connsiteX1" fmla="*/ 1452307 w 4323443"/>
              <a:gd name="connsiteY1" fmla="*/ 1325071 h 1790160"/>
              <a:gd name="connsiteX2" fmla="*/ 3857576 w 4323443"/>
              <a:gd name="connsiteY2" fmla="*/ 1722636 h 1790160"/>
              <a:gd name="connsiteX3" fmla="*/ 3986785 w 4323443"/>
              <a:gd name="connsiteY3" fmla="*/ 23045 h 1790160"/>
              <a:gd name="connsiteX4" fmla="*/ 90646 w 4323443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3986785"/>
              <a:gd name="connsiteY0" fmla="*/ 152254 h 1790160"/>
              <a:gd name="connsiteX1" fmla="*/ 1452307 w 3986785"/>
              <a:gd name="connsiteY1" fmla="*/ 1325071 h 1790160"/>
              <a:gd name="connsiteX2" fmla="*/ 3857576 w 3986785"/>
              <a:gd name="connsiteY2" fmla="*/ 1722636 h 1790160"/>
              <a:gd name="connsiteX3" fmla="*/ 3986785 w 3986785"/>
              <a:gd name="connsiteY3" fmla="*/ 23045 h 1790160"/>
              <a:gd name="connsiteX4" fmla="*/ 90646 w 3986785"/>
              <a:gd name="connsiteY4" fmla="*/ 152254 h 1790160"/>
              <a:gd name="connsiteX0" fmla="*/ 90646 w 3986785"/>
              <a:gd name="connsiteY0" fmla="*/ 152254 h 1724091"/>
              <a:gd name="connsiteX1" fmla="*/ 1452307 w 3986785"/>
              <a:gd name="connsiteY1" fmla="*/ 1325071 h 1724091"/>
              <a:gd name="connsiteX2" fmla="*/ 3857576 w 3986785"/>
              <a:gd name="connsiteY2" fmla="*/ 1722636 h 1724091"/>
              <a:gd name="connsiteX3" fmla="*/ 3986785 w 3986785"/>
              <a:gd name="connsiteY3" fmla="*/ 23045 h 1724091"/>
              <a:gd name="connsiteX4" fmla="*/ 90646 w 3986785"/>
              <a:gd name="connsiteY4" fmla="*/ 152254 h 1724091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30071 h 1692041"/>
              <a:gd name="connsiteX1" fmla="*/ 1453248 w 3987726"/>
              <a:gd name="connsiteY1" fmla="*/ 1302888 h 1692041"/>
              <a:gd name="connsiteX2" fmla="*/ 3957909 w 3987726"/>
              <a:gd name="connsiteY2" fmla="*/ 1690514 h 1692041"/>
              <a:gd name="connsiteX3" fmla="*/ 3987726 w 3987726"/>
              <a:gd name="connsiteY3" fmla="*/ 862 h 1692041"/>
              <a:gd name="connsiteX4" fmla="*/ 91587 w 3987726"/>
              <a:gd name="connsiteY4" fmla="*/ 130071 h 1692041"/>
              <a:gd name="connsiteX0" fmla="*/ 2747 w 3898886"/>
              <a:gd name="connsiteY0" fmla="*/ 130071 h 1692041"/>
              <a:gd name="connsiteX1" fmla="*/ 1364408 w 3898886"/>
              <a:gd name="connsiteY1" fmla="*/ 1302888 h 1692041"/>
              <a:gd name="connsiteX2" fmla="*/ 3869069 w 3898886"/>
              <a:gd name="connsiteY2" fmla="*/ 1690514 h 1692041"/>
              <a:gd name="connsiteX3" fmla="*/ 3898886 w 3898886"/>
              <a:gd name="connsiteY3" fmla="*/ 862 h 1692041"/>
              <a:gd name="connsiteX4" fmla="*/ 2747 w 3898886"/>
              <a:gd name="connsiteY4" fmla="*/ 130071 h 1692041"/>
              <a:gd name="connsiteX0" fmla="*/ 2719 w 3908797"/>
              <a:gd name="connsiteY0" fmla="*/ 5538 h 1696934"/>
              <a:gd name="connsiteX1" fmla="*/ 1374319 w 3908797"/>
              <a:gd name="connsiteY1" fmla="*/ 1307564 h 1696934"/>
              <a:gd name="connsiteX2" fmla="*/ 3878980 w 3908797"/>
              <a:gd name="connsiteY2" fmla="*/ 1695190 h 1696934"/>
              <a:gd name="connsiteX3" fmla="*/ 3908797 w 3908797"/>
              <a:gd name="connsiteY3" fmla="*/ 5538 h 1696934"/>
              <a:gd name="connsiteX4" fmla="*/ 2719 w 3908797"/>
              <a:gd name="connsiteY4" fmla="*/ 5538 h 1696934"/>
              <a:gd name="connsiteX0" fmla="*/ 2733 w 3908811"/>
              <a:gd name="connsiteY0" fmla="*/ 5538 h 1689250"/>
              <a:gd name="connsiteX1" fmla="*/ 1374333 w 3908811"/>
              <a:gd name="connsiteY1" fmla="*/ 1307564 h 1689250"/>
              <a:gd name="connsiteX2" fmla="*/ 3904325 w 3908811"/>
              <a:gd name="connsiteY2" fmla="*/ 1687427 h 1689250"/>
              <a:gd name="connsiteX3" fmla="*/ 3908811 w 3908811"/>
              <a:gd name="connsiteY3" fmla="*/ 5538 h 1689250"/>
              <a:gd name="connsiteX4" fmla="*/ 2733 w 3908811"/>
              <a:gd name="connsiteY4" fmla="*/ 5538 h 16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8811" h="1689250">
                <a:moveTo>
                  <a:pt x="2733" y="5538"/>
                </a:moveTo>
                <a:cubicBezTo>
                  <a:pt x="-51932" y="461082"/>
                  <a:pt x="724068" y="1027249"/>
                  <a:pt x="1374333" y="1307564"/>
                </a:cubicBezTo>
                <a:cubicBezTo>
                  <a:pt x="2024598" y="1587879"/>
                  <a:pt x="3501791" y="1705649"/>
                  <a:pt x="3904325" y="1687427"/>
                </a:cubicBezTo>
                <a:cubicBezTo>
                  <a:pt x="3909295" y="1331275"/>
                  <a:pt x="3905498" y="648269"/>
                  <a:pt x="3908811" y="5538"/>
                </a:cubicBezTo>
                <a:cubicBezTo>
                  <a:pt x="3241232" y="-7714"/>
                  <a:pt x="544416" y="7195"/>
                  <a:pt x="2733" y="5538"/>
                </a:cubicBez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29000">
                <a:srgbClr val="D9FFD9">
                  <a:shade val="67500"/>
                  <a:satMod val="115000"/>
                  <a:alpha val="67000"/>
                </a:srgbClr>
              </a:gs>
              <a:gs pos="73000">
                <a:srgbClr val="D9FFD9">
                  <a:lumMod val="15000"/>
                  <a:lumOff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286000" y="1477738"/>
            <a:ext cx="0" cy="31242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2286000" y="4601938"/>
            <a:ext cx="5105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4400" y="147773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Conversation</a:t>
            </a:r>
          </a:p>
          <a:p>
            <a:r>
              <a:rPr lang="en-US" sz="1600" dirty="0" smtClean="0"/>
              <a:t>Naturalness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4678138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Knowledge Extent,</a:t>
            </a:r>
          </a:p>
          <a:p>
            <a:r>
              <a:rPr lang="en-US" sz="1600" dirty="0" smtClean="0"/>
              <a:t>Reasoning 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76200"/>
            <a:ext cx="5219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Complementary Research Directions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75648" y="144696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Human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23291" y="3620235"/>
            <a:ext cx="1369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State of the Art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3168126" y="3542073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 flipV="1">
            <a:off x="7112154" y="1770125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99641" y="2762658"/>
            <a:ext cx="0" cy="75614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287782" y="3592537"/>
            <a:ext cx="94676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2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2554280" y="1410516"/>
            <a:ext cx="5383116" cy="2704284"/>
          </a:xfrm>
          <a:custGeom>
            <a:avLst/>
            <a:gdLst>
              <a:gd name="connsiteX0" fmla="*/ 0 w 4233512"/>
              <a:gd name="connsiteY0" fmla="*/ 234222 h 1872128"/>
              <a:gd name="connsiteX1" fmla="*/ 1361661 w 4233512"/>
              <a:gd name="connsiteY1" fmla="*/ 1407039 h 1872128"/>
              <a:gd name="connsiteX2" fmla="*/ 3766930 w 4233512"/>
              <a:gd name="connsiteY2" fmla="*/ 1804604 h 1872128"/>
              <a:gd name="connsiteX3" fmla="*/ 3896139 w 4233512"/>
              <a:gd name="connsiteY3" fmla="*/ 105013 h 1872128"/>
              <a:gd name="connsiteX4" fmla="*/ 139148 w 4233512"/>
              <a:gd name="connsiteY4" fmla="*/ 174587 h 1872128"/>
              <a:gd name="connsiteX0" fmla="*/ 175162 w 4412252"/>
              <a:gd name="connsiteY0" fmla="*/ 244911 h 1882817"/>
              <a:gd name="connsiteX1" fmla="*/ 1536823 w 4412252"/>
              <a:gd name="connsiteY1" fmla="*/ 1417728 h 1882817"/>
              <a:gd name="connsiteX2" fmla="*/ 3942092 w 4412252"/>
              <a:gd name="connsiteY2" fmla="*/ 1815293 h 1882817"/>
              <a:gd name="connsiteX3" fmla="*/ 4071301 w 4412252"/>
              <a:gd name="connsiteY3" fmla="*/ 115702 h 1882817"/>
              <a:gd name="connsiteX4" fmla="*/ 264614 w 4412252"/>
              <a:gd name="connsiteY4" fmla="*/ 155458 h 1882817"/>
              <a:gd name="connsiteX5" fmla="*/ 314310 w 4412252"/>
              <a:gd name="connsiteY5" fmla="*/ 185276 h 1882817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6" fmla="*/ 130319 w 4363116"/>
              <a:gd name="connsiteY6" fmla="*/ 241946 h 1879852"/>
              <a:gd name="connsiteX0" fmla="*/ 66002 w 4298799"/>
              <a:gd name="connsiteY0" fmla="*/ 241946 h 1879852"/>
              <a:gd name="connsiteX1" fmla="*/ 1427663 w 4298799"/>
              <a:gd name="connsiteY1" fmla="*/ 1414763 h 1879852"/>
              <a:gd name="connsiteX2" fmla="*/ 3832932 w 4298799"/>
              <a:gd name="connsiteY2" fmla="*/ 1812328 h 1879852"/>
              <a:gd name="connsiteX3" fmla="*/ 3962141 w 4298799"/>
              <a:gd name="connsiteY3" fmla="*/ 112737 h 1879852"/>
              <a:gd name="connsiteX4" fmla="*/ 215089 w 4298799"/>
              <a:gd name="connsiteY4" fmla="*/ 162432 h 1879852"/>
              <a:gd name="connsiteX5" fmla="*/ 523202 w 4298799"/>
              <a:gd name="connsiteY5" fmla="*/ 53103 h 1879852"/>
              <a:gd name="connsiteX6" fmla="*/ 66002 w 4298799"/>
              <a:gd name="connsiteY6" fmla="*/ 241946 h 1879852"/>
              <a:gd name="connsiteX0" fmla="*/ 247117 w 4479914"/>
              <a:gd name="connsiteY0" fmla="*/ 241946 h 1879852"/>
              <a:gd name="connsiteX1" fmla="*/ 1608778 w 4479914"/>
              <a:gd name="connsiteY1" fmla="*/ 1414763 h 1879852"/>
              <a:gd name="connsiteX2" fmla="*/ 4014047 w 4479914"/>
              <a:gd name="connsiteY2" fmla="*/ 1812328 h 1879852"/>
              <a:gd name="connsiteX3" fmla="*/ 4143256 w 4479914"/>
              <a:gd name="connsiteY3" fmla="*/ 112737 h 1879852"/>
              <a:gd name="connsiteX4" fmla="*/ 396204 w 4479914"/>
              <a:gd name="connsiteY4" fmla="*/ 162432 h 1879852"/>
              <a:gd name="connsiteX5" fmla="*/ 247117 w 4479914"/>
              <a:gd name="connsiteY5" fmla="*/ 241946 h 1879852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152254 h 1790160"/>
              <a:gd name="connsiteX1" fmla="*/ 1452307 w 4323443"/>
              <a:gd name="connsiteY1" fmla="*/ 1325071 h 1790160"/>
              <a:gd name="connsiteX2" fmla="*/ 3857576 w 4323443"/>
              <a:gd name="connsiteY2" fmla="*/ 1722636 h 1790160"/>
              <a:gd name="connsiteX3" fmla="*/ 3986785 w 4323443"/>
              <a:gd name="connsiteY3" fmla="*/ 23045 h 1790160"/>
              <a:gd name="connsiteX4" fmla="*/ 90646 w 4323443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3986785"/>
              <a:gd name="connsiteY0" fmla="*/ 152254 h 1790160"/>
              <a:gd name="connsiteX1" fmla="*/ 1452307 w 3986785"/>
              <a:gd name="connsiteY1" fmla="*/ 1325071 h 1790160"/>
              <a:gd name="connsiteX2" fmla="*/ 3857576 w 3986785"/>
              <a:gd name="connsiteY2" fmla="*/ 1722636 h 1790160"/>
              <a:gd name="connsiteX3" fmla="*/ 3986785 w 3986785"/>
              <a:gd name="connsiteY3" fmla="*/ 23045 h 1790160"/>
              <a:gd name="connsiteX4" fmla="*/ 90646 w 3986785"/>
              <a:gd name="connsiteY4" fmla="*/ 152254 h 1790160"/>
              <a:gd name="connsiteX0" fmla="*/ 90646 w 3986785"/>
              <a:gd name="connsiteY0" fmla="*/ 152254 h 1724091"/>
              <a:gd name="connsiteX1" fmla="*/ 1452307 w 3986785"/>
              <a:gd name="connsiteY1" fmla="*/ 1325071 h 1724091"/>
              <a:gd name="connsiteX2" fmla="*/ 3857576 w 3986785"/>
              <a:gd name="connsiteY2" fmla="*/ 1722636 h 1724091"/>
              <a:gd name="connsiteX3" fmla="*/ 3986785 w 3986785"/>
              <a:gd name="connsiteY3" fmla="*/ 23045 h 1724091"/>
              <a:gd name="connsiteX4" fmla="*/ 90646 w 3986785"/>
              <a:gd name="connsiteY4" fmla="*/ 152254 h 1724091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30071 h 1692041"/>
              <a:gd name="connsiteX1" fmla="*/ 1453248 w 3987726"/>
              <a:gd name="connsiteY1" fmla="*/ 1302888 h 1692041"/>
              <a:gd name="connsiteX2" fmla="*/ 3957909 w 3987726"/>
              <a:gd name="connsiteY2" fmla="*/ 1690514 h 1692041"/>
              <a:gd name="connsiteX3" fmla="*/ 3987726 w 3987726"/>
              <a:gd name="connsiteY3" fmla="*/ 862 h 1692041"/>
              <a:gd name="connsiteX4" fmla="*/ 91587 w 3987726"/>
              <a:gd name="connsiteY4" fmla="*/ 130071 h 1692041"/>
              <a:gd name="connsiteX0" fmla="*/ 2747 w 3898886"/>
              <a:gd name="connsiteY0" fmla="*/ 130071 h 1692041"/>
              <a:gd name="connsiteX1" fmla="*/ 1364408 w 3898886"/>
              <a:gd name="connsiteY1" fmla="*/ 1302888 h 1692041"/>
              <a:gd name="connsiteX2" fmla="*/ 3869069 w 3898886"/>
              <a:gd name="connsiteY2" fmla="*/ 1690514 h 1692041"/>
              <a:gd name="connsiteX3" fmla="*/ 3898886 w 3898886"/>
              <a:gd name="connsiteY3" fmla="*/ 862 h 1692041"/>
              <a:gd name="connsiteX4" fmla="*/ 2747 w 3898886"/>
              <a:gd name="connsiteY4" fmla="*/ 130071 h 1692041"/>
              <a:gd name="connsiteX0" fmla="*/ 2719 w 3908797"/>
              <a:gd name="connsiteY0" fmla="*/ 5538 h 1696934"/>
              <a:gd name="connsiteX1" fmla="*/ 1374319 w 3908797"/>
              <a:gd name="connsiteY1" fmla="*/ 1307564 h 1696934"/>
              <a:gd name="connsiteX2" fmla="*/ 3878980 w 3908797"/>
              <a:gd name="connsiteY2" fmla="*/ 1695190 h 1696934"/>
              <a:gd name="connsiteX3" fmla="*/ 3908797 w 3908797"/>
              <a:gd name="connsiteY3" fmla="*/ 5538 h 1696934"/>
              <a:gd name="connsiteX4" fmla="*/ 2719 w 3908797"/>
              <a:gd name="connsiteY4" fmla="*/ 5538 h 1696934"/>
              <a:gd name="connsiteX0" fmla="*/ 2733 w 3908811"/>
              <a:gd name="connsiteY0" fmla="*/ 5538 h 1689250"/>
              <a:gd name="connsiteX1" fmla="*/ 1374333 w 3908811"/>
              <a:gd name="connsiteY1" fmla="*/ 1307564 h 1689250"/>
              <a:gd name="connsiteX2" fmla="*/ 3904325 w 3908811"/>
              <a:gd name="connsiteY2" fmla="*/ 1687427 h 1689250"/>
              <a:gd name="connsiteX3" fmla="*/ 3908811 w 3908811"/>
              <a:gd name="connsiteY3" fmla="*/ 5538 h 1689250"/>
              <a:gd name="connsiteX4" fmla="*/ 2733 w 3908811"/>
              <a:gd name="connsiteY4" fmla="*/ 5538 h 16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8811" h="1689250">
                <a:moveTo>
                  <a:pt x="2733" y="5538"/>
                </a:moveTo>
                <a:cubicBezTo>
                  <a:pt x="-51932" y="461082"/>
                  <a:pt x="724068" y="1027249"/>
                  <a:pt x="1374333" y="1307564"/>
                </a:cubicBezTo>
                <a:cubicBezTo>
                  <a:pt x="2024598" y="1587879"/>
                  <a:pt x="3501791" y="1705649"/>
                  <a:pt x="3904325" y="1687427"/>
                </a:cubicBezTo>
                <a:cubicBezTo>
                  <a:pt x="3909295" y="1331275"/>
                  <a:pt x="3905498" y="648269"/>
                  <a:pt x="3908811" y="5538"/>
                </a:cubicBezTo>
                <a:cubicBezTo>
                  <a:pt x="3241232" y="-7714"/>
                  <a:pt x="544416" y="7195"/>
                  <a:pt x="2733" y="5538"/>
                </a:cubicBez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29000">
                <a:srgbClr val="D9FFD9">
                  <a:shade val="67500"/>
                  <a:satMod val="115000"/>
                  <a:alpha val="67000"/>
                </a:srgbClr>
              </a:gs>
              <a:gs pos="73000">
                <a:srgbClr val="D9FFD9">
                  <a:lumMod val="15000"/>
                  <a:lumOff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286000" y="1477738"/>
            <a:ext cx="0" cy="31242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2286000" y="4601938"/>
            <a:ext cx="5105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4400" y="147773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Conversation</a:t>
            </a:r>
          </a:p>
          <a:p>
            <a:r>
              <a:rPr lang="en-US" sz="1600" dirty="0" smtClean="0"/>
              <a:t>Naturalness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4678138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Knowledge Extent,</a:t>
            </a:r>
          </a:p>
          <a:p>
            <a:r>
              <a:rPr lang="en-US" sz="1600" dirty="0" smtClean="0"/>
              <a:t>Reasoning 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76200"/>
            <a:ext cx="5219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Complementary Research Directions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75648" y="144696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Human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23291" y="3620235"/>
            <a:ext cx="1369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State of the Art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3168126" y="3542073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 flipV="1">
            <a:off x="7112154" y="1770125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99641" y="2762658"/>
            <a:ext cx="0" cy="75614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99641" y="2802178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Cognitive Belief Modeling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Conversation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35765"/>
            <a:ext cx="6858000" cy="458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4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Conversation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35765"/>
            <a:ext cx="6858000" cy="458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1066800"/>
            <a:ext cx="7620000" cy="52577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7025" y="1887570"/>
            <a:ext cx="181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Turn Ownership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2165" y="2302348"/>
            <a:ext cx="153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Topic Control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2357735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Pacing &amp; 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Data Chunk Size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53059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Politeness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2852" y="39301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Readiness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7867" y="5296737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</a:rPr>
              <a:t>Baseline NLP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0" y="5375956"/>
            <a:ext cx="3216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>
                <a:solidFill>
                  <a:srgbClr val="660066"/>
                </a:solidFill>
              </a:rPr>
              <a:t>Conversation Analysis</a:t>
            </a:r>
            <a:endParaRPr lang="en-US" sz="2400" i="1" u="sng" dirty="0">
              <a:solidFill>
                <a:srgbClr val="6600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9068" y="289045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Repair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57628" y="4551366"/>
            <a:ext cx="1749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Nonverbal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Vocalizations &amp;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Cues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en-US" sz="2400" u="sng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istic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Conversation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35765"/>
            <a:ext cx="6858000" cy="458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1066800"/>
            <a:ext cx="7620000" cy="52577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7025" y="1887570"/>
            <a:ext cx="181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Turn Ownership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2165" y="2302348"/>
            <a:ext cx="153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Topic Control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2357735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Pacing &amp; 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Data Chunk Size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53059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Politeness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2852" y="39301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Readiness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7628" y="4551366"/>
            <a:ext cx="1749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Nonverbal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Vocalizations &amp;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Cues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518" y="5625376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</a:rPr>
              <a:t>Baseline NLP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0" y="5375956"/>
            <a:ext cx="3216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660066"/>
                </a:solidFill>
              </a:rPr>
              <a:t>Conversation Analysis</a:t>
            </a:r>
            <a:endParaRPr lang="en-US" sz="2400" i="1" dirty="0">
              <a:solidFill>
                <a:srgbClr val="660066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2570679"/>
            <a:ext cx="1279524" cy="866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65" y="2680900"/>
            <a:ext cx="4286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980" y="2632680"/>
            <a:ext cx="4286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" y="3859002"/>
            <a:ext cx="5429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12" y="2182214"/>
            <a:ext cx="438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997467"/>
            <a:ext cx="2857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49" y="4435392"/>
            <a:ext cx="3905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H="1" flipV="1">
            <a:off x="2595562" y="3100001"/>
            <a:ext cx="92229" cy="1141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687791" y="2603048"/>
            <a:ext cx="1053154" cy="16388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687791" y="3266591"/>
            <a:ext cx="1808008" cy="9166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95562" y="4114800"/>
            <a:ext cx="1576400" cy="2541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24145" y="4278103"/>
            <a:ext cx="63116" cy="5287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219575" y="3422459"/>
            <a:ext cx="952387" cy="14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453418" y="2929096"/>
            <a:ext cx="98714" cy="9299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3461769" y="3814499"/>
            <a:ext cx="499469" cy="3221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295608" y="4806868"/>
            <a:ext cx="443844" cy="2061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171" y="5013031"/>
            <a:ext cx="898437" cy="69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Straight Connector 53"/>
          <p:cNvCxnSpPr/>
          <p:nvPr/>
        </p:nvCxnSpPr>
        <p:spPr>
          <a:xfrm flipV="1">
            <a:off x="2199593" y="4183204"/>
            <a:ext cx="550107" cy="7159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29068" y="289045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Repair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5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2368" y="981074"/>
            <a:ext cx="5257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U: what is the telephone </a:t>
            </a:r>
            <a:r>
              <a:rPr lang="en-US" sz="1400" dirty="0" smtClean="0"/>
              <a:t>number</a:t>
            </a:r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area </a:t>
            </a:r>
            <a:r>
              <a:rPr lang="en-US" sz="1400" i="1" dirty="0">
                <a:solidFill>
                  <a:srgbClr val="0033CC"/>
                </a:solidFill>
              </a:rPr>
              <a:t>code six five </a:t>
            </a:r>
            <a:r>
              <a:rPr lang="en-US" sz="1400" i="1" dirty="0" smtClean="0">
                <a:solidFill>
                  <a:srgbClr val="0033CC"/>
                </a:solidFill>
              </a:rPr>
              <a:t>zero</a:t>
            </a:r>
          </a:p>
          <a:p>
            <a:r>
              <a:rPr lang="en-US" sz="1400" dirty="0" smtClean="0"/>
              <a:t>U</a:t>
            </a:r>
            <a:r>
              <a:rPr lang="en-US" sz="1400" dirty="0"/>
              <a:t>: six five zero                       </a:t>
            </a:r>
            <a:endParaRPr lang="en-US" sz="1400" dirty="0" smtClean="0"/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eight one two</a:t>
            </a:r>
          </a:p>
          <a:p>
            <a:r>
              <a:rPr lang="en-US" sz="1400" dirty="0" smtClean="0"/>
              <a:t>U: eight one three</a:t>
            </a:r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err="1" smtClean="0">
                <a:solidFill>
                  <a:srgbClr val="0033CC"/>
                </a:solidFill>
              </a:rPr>
              <a:t>i'll</a:t>
            </a:r>
            <a:r>
              <a:rPr lang="en-US" sz="1400" i="1" dirty="0" smtClean="0">
                <a:solidFill>
                  <a:srgbClr val="0033CC"/>
                </a:solidFill>
              </a:rPr>
              <a:t> </a:t>
            </a:r>
            <a:r>
              <a:rPr lang="en-US" sz="1400" i="1" dirty="0">
                <a:solidFill>
                  <a:srgbClr val="0033CC"/>
                </a:solidFill>
              </a:rPr>
              <a:t>repeat that. the exchange is </a:t>
            </a:r>
            <a:r>
              <a:rPr lang="en-US" sz="1400" i="1" dirty="0" smtClean="0">
                <a:solidFill>
                  <a:srgbClr val="0033CC"/>
                </a:solidFill>
              </a:rPr>
              <a:t>eight one two</a:t>
            </a:r>
          </a:p>
          <a:p>
            <a:r>
              <a:rPr lang="en-US" sz="1400" dirty="0" smtClean="0"/>
              <a:t>U</a:t>
            </a:r>
            <a:r>
              <a:rPr lang="en-US" sz="1400" dirty="0"/>
              <a:t>: </a:t>
            </a:r>
            <a:r>
              <a:rPr lang="en-US" sz="1400" dirty="0" smtClean="0"/>
              <a:t>eight                                 </a:t>
            </a:r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one</a:t>
            </a:r>
          </a:p>
          <a:p>
            <a:r>
              <a:rPr lang="en-US" sz="1400" dirty="0" smtClean="0"/>
              <a:t>U</a:t>
            </a:r>
            <a:r>
              <a:rPr lang="en-US" sz="1400" dirty="0"/>
              <a:t>: </a:t>
            </a:r>
            <a:r>
              <a:rPr lang="en-US" sz="1400" dirty="0" smtClean="0"/>
              <a:t>one                               </a:t>
            </a:r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two</a:t>
            </a:r>
          </a:p>
          <a:p>
            <a:r>
              <a:rPr lang="en-US" sz="1400" dirty="0" smtClean="0"/>
              <a:t>U</a:t>
            </a:r>
            <a:r>
              <a:rPr lang="en-US" sz="1400" dirty="0"/>
              <a:t>: did you say nine? </a:t>
            </a:r>
            <a:endParaRPr lang="en-US" sz="1400" dirty="0" smtClean="0"/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no</a:t>
            </a:r>
            <a:r>
              <a:rPr lang="en-US" sz="1400" i="1" dirty="0">
                <a:solidFill>
                  <a:srgbClr val="0033CC"/>
                </a:solidFill>
              </a:rPr>
              <a:t>.  it's </a:t>
            </a:r>
            <a:r>
              <a:rPr lang="en-US" sz="1400" i="1" dirty="0" smtClean="0">
                <a:solidFill>
                  <a:srgbClr val="0033CC"/>
                </a:solidFill>
              </a:rPr>
              <a:t>two</a:t>
            </a:r>
          </a:p>
          <a:p>
            <a:r>
              <a:rPr lang="en-US" sz="1400" dirty="0" smtClean="0"/>
              <a:t>U</a:t>
            </a:r>
            <a:r>
              <a:rPr lang="en-US" sz="1400" dirty="0"/>
              <a:t>: did you say </a:t>
            </a:r>
            <a:r>
              <a:rPr lang="en-US" sz="1400" dirty="0" smtClean="0"/>
              <a:t>two? </a:t>
            </a:r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yes</a:t>
            </a:r>
            <a:r>
              <a:rPr lang="en-US" sz="1400" i="1" dirty="0">
                <a:solidFill>
                  <a:srgbClr val="0033CC"/>
                </a:solidFill>
              </a:rPr>
              <a:t>.  </a:t>
            </a:r>
            <a:r>
              <a:rPr lang="en-US" sz="1400" i="1" dirty="0" smtClean="0">
                <a:solidFill>
                  <a:srgbClr val="0033CC"/>
                </a:solidFill>
              </a:rPr>
              <a:t>two</a:t>
            </a:r>
          </a:p>
          <a:p>
            <a:r>
              <a:rPr lang="en-US" sz="1400" dirty="0" smtClean="0"/>
              <a:t>U</a:t>
            </a:r>
            <a:r>
              <a:rPr lang="en-US" sz="1400" dirty="0"/>
              <a:t>: okay                                </a:t>
            </a:r>
            <a:endParaRPr lang="en-US" sz="1400" dirty="0" smtClean="0"/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the </a:t>
            </a:r>
            <a:r>
              <a:rPr lang="en-US" sz="1400" i="1" dirty="0">
                <a:solidFill>
                  <a:srgbClr val="0033CC"/>
                </a:solidFill>
              </a:rPr>
              <a:t>line number is </a:t>
            </a:r>
            <a:r>
              <a:rPr lang="en-US" sz="1400" i="1" dirty="0" smtClean="0">
                <a:solidFill>
                  <a:srgbClr val="0033CC"/>
                </a:solidFill>
              </a:rPr>
              <a:t>four </a:t>
            </a:r>
            <a:r>
              <a:rPr lang="en-US" sz="1400" i="1" dirty="0" err="1" smtClean="0">
                <a:solidFill>
                  <a:srgbClr val="0033CC"/>
                </a:solidFill>
              </a:rPr>
              <a:t>four</a:t>
            </a:r>
            <a:r>
              <a:rPr lang="en-US" sz="1400" i="1" dirty="0" smtClean="0">
                <a:solidFill>
                  <a:srgbClr val="0033CC"/>
                </a:solidFill>
              </a:rPr>
              <a:t> seven four </a:t>
            </a:r>
          </a:p>
          <a:p>
            <a:r>
              <a:rPr lang="en-US" sz="1400" dirty="0" smtClean="0"/>
              <a:t>U</a:t>
            </a:r>
            <a:r>
              <a:rPr lang="en-US" sz="1400" dirty="0"/>
              <a:t>: what does line number mean? </a:t>
            </a:r>
            <a:endParaRPr lang="en-US" sz="1400" dirty="0" smtClean="0"/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the </a:t>
            </a:r>
            <a:r>
              <a:rPr lang="en-US" sz="1400" i="1" dirty="0">
                <a:solidFill>
                  <a:srgbClr val="0033CC"/>
                </a:solidFill>
              </a:rPr>
              <a:t>line number is the last four </a:t>
            </a:r>
            <a:r>
              <a:rPr lang="en-US" sz="1400" i="1" dirty="0" smtClean="0">
                <a:solidFill>
                  <a:srgbClr val="0033CC"/>
                </a:solidFill>
              </a:rPr>
              <a:t>digits </a:t>
            </a:r>
            <a:br>
              <a:rPr lang="en-US" sz="1400" i="1" dirty="0" smtClean="0">
                <a:solidFill>
                  <a:srgbClr val="0033CC"/>
                </a:solidFill>
              </a:rPr>
            </a:br>
            <a:r>
              <a:rPr lang="en-US" sz="1400" i="1" dirty="0" smtClean="0">
                <a:solidFill>
                  <a:srgbClr val="0033CC"/>
                </a:solidFill>
              </a:rPr>
              <a:t>    of </a:t>
            </a:r>
            <a:r>
              <a:rPr lang="en-US" sz="1400" i="1" dirty="0">
                <a:solidFill>
                  <a:srgbClr val="0033CC"/>
                </a:solidFill>
              </a:rPr>
              <a:t>the telephone </a:t>
            </a:r>
            <a:r>
              <a:rPr lang="en-US" sz="1400" i="1" dirty="0" smtClean="0">
                <a:solidFill>
                  <a:srgbClr val="0033CC"/>
                </a:solidFill>
              </a:rPr>
              <a:t>number</a:t>
            </a:r>
            <a:endParaRPr lang="en-US" sz="1400" i="1" dirty="0">
              <a:solidFill>
                <a:srgbClr val="0033CC"/>
              </a:solidFill>
            </a:endParaRPr>
          </a:p>
          <a:p>
            <a:r>
              <a:rPr lang="en-US" sz="1400" dirty="0"/>
              <a:t>U: okay                                </a:t>
            </a:r>
            <a:endParaRPr lang="en-US" sz="1400" dirty="0" smtClean="0"/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the </a:t>
            </a:r>
            <a:r>
              <a:rPr lang="en-US" sz="1400" i="1" dirty="0">
                <a:solidFill>
                  <a:srgbClr val="0033CC"/>
                </a:solidFill>
              </a:rPr>
              <a:t>line number is </a:t>
            </a:r>
            <a:r>
              <a:rPr lang="en-US" sz="1400" i="1" dirty="0" smtClean="0">
                <a:solidFill>
                  <a:srgbClr val="0033CC"/>
                </a:solidFill>
              </a:rPr>
              <a:t>four </a:t>
            </a:r>
            <a:r>
              <a:rPr lang="en-US" sz="1400" i="1" dirty="0" err="1" smtClean="0">
                <a:solidFill>
                  <a:srgbClr val="0033CC"/>
                </a:solidFill>
              </a:rPr>
              <a:t>four</a:t>
            </a:r>
            <a:r>
              <a:rPr lang="en-US" sz="1400" i="1" dirty="0" smtClean="0">
                <a:solidFill>
                  <a:srgbClr val="0033CC"/>
                </a:solidFill>
              </a:rPr>
              <a:t> seven four </a:t>
            </a:r>
          </a:p>
          <a:p>
            <a:r>
              <a:rPr lang="en-US" sz="1400" dirty="0" smtClean="0"/>
              <a:t>U</a:t>
            </a:r>
            <a:r>
              <a:rPr lang="en-US" sz="1400" dirty="0"/>
              <a:t>: okay, got it                        </a:t>
            </a:r>
            <a:endParaRPr lang="en-US" sz="1400" dirty="0" smtClean="0"/>
          </a:p>
          <a:p>
            <a:r>
              <a:rPr lang="en-US" sz="1400" i="1" dirty="0" smtClean="0">
                <a:solidFill>
                  <a:srgbClr val="0033CC"/>
                </a:solidFill>
              </a:rPr>
              <a:t>A</a:t>
            </a:r>
            <a:r>
              <a:rPr lang="en-US" sz="1400" i="1" dirty="0">
                <a:solidFill>
                  <a:srgbClr val="0033CC"/>
                </a:solidFill>
              </a:rPr>
              <a:t>: </a:t>
            </a:r>
            <a:r>
              <a:rPr lang="en-US" sz="1400" i="1" dirty="0" smtClean="0">
                <a:solidFill>
                  <a:srgbClr val="0033CC"/>
                </a:solidFill>
              </a:rPr>
              <a:t>we're </a:t>
            </a:r>
            <a:r>
              <a:rPr lang="en-US" sz="1400" i="1" dirty="0">
                <a:solidFill>
                  <a:srgbClr val="0033CC"/>
                </a:solidFill>
              </a:rPr>
              <a:t>all </a:t>
            </a:r>
            <a:r>
              <a:rPr lang="en-US" sz="1400" i="1" dirty="0" smtClean="0">
                <a:solidFill>
                  <a:srgbClr val="0033CC"/>
                </a:solidFill>
              </a:rPr>
              <a:t>done</a:t>
            </a:r>
          </a:p>
          <a:p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191000" y="981074"/>
            <a:ext cx="35785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rgbClr val="660066"/>
                </a:solidFill>
              </a:rPr>
              <a:t>initial query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inform topic data, include segment index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check echo (correct)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new topic data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check echo (incorrect)                                 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disconfirmation, repeat topic data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check echo                              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repeat topic data, adjust chunk size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check echo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repeat topic data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confirmation request 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correction, repeat topic data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confirmation request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confirmation, repeat of topic data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turn handoff 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new topic data</a:t>
            </a:r>
            <a:endParaRPr lang="en-US" sz="1400" i="1" dirty="0">
              <a:solidFill>
                <a:srgbClr val="660066"/>
              </a:solidFill>
            </a:endParaRPr>
          </a:p>
          <a:p>
            <a:r>
              <a:rPr lang="en-US" sz="1400" i="1" dirty="0" smtClean="0">
                <a:solidFill>
                  <a:srgbClr val="660066"/>
                </a:solidFill>
              </a:rPr>
              <a:t>request for topic data                   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new topic data in response to request </a:t>
            </a:r>
          </a:p>
          <a:p>
            <a:endParaRPr lang="en-US" sz="1400" i="1" dirty="0">
              <a:solidFill>
                <a:srgbClr val="660066"/>
              </a:solidFill>
            </a:endParaRPr>
          </a:p>
          <a:p>
            <a:r>
              <a:rPr lang="en-US" sz="1400" i="1" dirty="0" smtClean="0">
                <a:solidFill>
                  <a:srgbClr val="660066"/>
                </a:solidFill>
              </a:rPr>
              <a:t>confirmation, turn handoff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repeat topic data, explicit segment index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confirmation, turn handoff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closing</a:t>
            </a:r>
          </a:p>
          <a:p>
            <a:endParaRPr lang="en-US" sz="1400" i="1" dirty="0">
              <a:solidFill>
                <a:srgbClr val="660066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620994"/>
            <a:ext cx="84582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76200"/>
            <a:ext cx="879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 Analysis Annotation of Tell-Phone-Number Dialog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8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75" y="1143000"/>
            <a:ext cx="6532849" cy="378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76200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Ground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620994"/>
            <a:ext cx="84582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58617" y="4885013"/>
            <a:ext cx="4065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66"/>
                </a:solidFill>
              </a:rPr>
              <a:t>K. Jokinen, “Constructive Dialog Modeling”, 2009</a:t>
            </a:r>
            <a:endParaRPr lang="en-US" sz="1400" dirty="0">
              <a:solidFill>
                <a:srgbClr val="00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56" y="5865167"/>
            <a:ext cx="390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66"/>
                </a:solidFill>
              </a:rPr>
              <a:t>H. Clark, 1985     </a:t>
            </a:r>
            <a:r>
              <a:rPr lang="en-US" sz="1400" dirty="0" smtClean="0">
                <a:solidFill>
                  <a:srgbClr val="000066"/>
                </a:solidFill>
              </a:rPr>
              <a:t>(psycholinguistic theory)</a:t>
            </a:r>
          </a:p>
          <a:p>
            <a:r>
              <a:rPr lang="en-US" dirty="0" smtClean="0">
                <a:solidFill>
                  <a:srgbClr val="000066"/>
                </a:solidFill>
              </a:rPr>
              <a:t>D. </a:t>
            </a:r>
            <a:r>
              <a:rPr lang="en-US" dirty="0" err="1" smtClean="0">
                <a:solidFill>
                  <a:srgbClr val="000066"/>
                </a:solidFill>
              </a:rPr>
              <a:t>Traum</a:t>
            </a:r>
            <a:r>
              <a:rPr lang="en-US" dirty="0" smtClean="0">
                <a:solidFill>
                  <a:srgbClr val="000066"/>
                </a:solidFill>
              </a:rPr>
              <a:t>, 1993   </a:t>
            </a:r>
            <a:r>
              <a:rPr lang="en-US" sz="1400" dirty="0" smtClean="0">
                <a:solidFill>
                  <a:srgbClr val="000066"/>
                </a:solidFill>
              </a:rPr>
              <a:t>(in a dialog manager)</a:t>
            </a:r>
            <a:endParaRPr lang="en-US" sz="1400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066800"/>
            <a:ext cx="7238999" cy="4267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04800" y="620994"/>
            <a:ext cx="84582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760126"/>
            <a:ext cx="990600" cy="98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25" y="5743295"/>
            <a:ext cx="990599" cy="98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loud 7"/>
          <p:cNvSpPr/>
          <p:nvPr/>
        </p:nvSpPr>
        <p:spPr>
          <a:xfrm>
            <a:off x="188384" y="2819400"/>
            <a:ext cx="4345516" cy="2735888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Cloud 11"/>
          <p:cNvSpPr/>
          <p:nvPr/>
        </p:nvSpPr>
        <p:spPr>
          <a:xfrm>
            <a:off x="4698407" y="2850022"/>
            <a:ext cx="4345516" cy="2735888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41462" y="3425344"/>
            <a:ext cx="121920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A’s Beliefs about situation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00224" y="3352800"/>
            <a:ext cx="121920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</a:t>
            </a:r>
            <a:r>
              <a:rPr lang="en-US" sz="1400" dirty="0" smtClean="0">
                <a:solidFill>
                  <a:prstClr val="black"/>
                </a:solidFill>
              </a:rPr>
              <a:t>’s Beliefs about situation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109" y="3425344"/>
            <a:ext cx="1219200" cy="152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A’s Beliefs about B’s beliefs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18644" y="3352800"/>
            <a:ext cx="1219200" cy="152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</a:t>
            </a:r>
            <a:r>
              <a:rPr lang="en-US" sz="1400" dirty="0" smtClean="0">
                <a:solidFill>
                  <a:prstClr val="black"/>
                </a:solidFill>
              </a:rPr>
              <a:t>’s Beliefs about A’s beliefs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29000" y="838200"/>
            <a:ext cx="2189644" cy="914400"/>
          </a:xfrm>
          <a:prstGeom prst="rect">
            <a:avLst/>
          </a:prstGeom>
          <a:solidFill>
            <a:srgbClr val="C6D9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Situation of Interest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862983" y="1674975"/>
            <a:ext cx="1478422" cy="1674975"/>
          </a:xfrm>
          <a:custGeom>
            <a:avLst/>
            <a:gdLst>
              <a:gd name="connsiteX0" fmla="*/ 0 w 1561715"/>
              <a:gd name="connsiteY0" fmla="*/ 1881932 h 1881932"/>
              <a:gd name="connsiteX1" fmla="*/ 1427148 w 1561715"/>
              <a:gd name="connsiteY1" fmla="*/ 181319 h 1881932"/>
              <a:gd name="connsiteX2" fmla="*/ 1418602 w 1561715"/>
              <a:gd name="connsiteY2" fmla="*/ 130045 h 1881932"/>
              <a:gd name="connsiteX0" fmla="*/ 0 w 1707453"/>
              <a:gd name="connsiteY0" fmla="*/ 2044265 h 2044265"/>
              <a:gd name="connsiteX1" fmla="*/ 1427148 w 1707453"/>
              <a:gd name="connsiteY1" fmla="*/ 343652 h 2044265"/>
              <a:gd name="connsiteX2" fmla="*/ 1649338 w 1707453"/>
              <a:gd name="connsiteY2" fmla="*/ 53096 h 2044265"/>
              <a:gd name="connsiteX0" fmla="*/ 0 w 1660453"/>
              <a:gd name="connsiteY0" fmla="*/ 2005021 h 2005021"/>
              <a:gd name="connsiteX1" fmla="*/ 572568 w 1660453"/>
              <a:gd name="connsiteY1" fmla="*/ 919705 h 2005021"/>
              <a:gd name="connsiteX2" fmla="*/ 1649338 w 1660453"/>
              <a:gd name="connsiteY2" fmla="*/ 13852 h 2005021"/>
              <a:gd name="connsiteX0" fmla="*/ 0 w 1390203"/>
              <a:gd name="connsiteY0" fmla="*/ 1638021 h 1638021"/>
              <a:gd name="connsiteX1" fmla="*/ 572568 w 1390203"/>
              <a:gd name="connsiteY1" fmla="*/ 552705 h 1638021"/>
              <a:gd name="connsiteX2" fmla="*/ 1375872 w 1390203"/>
              <a:gd name="connsiteY2" fmla="*/ 22867 h 1638021"/>
              <a:gd name="connsiteX0" fmla="*/ 0 w 1375872"/>
              <a:gd name="connsiteY0" fmla="*/ 1615154 h 1615154"/>
              <a:gd name="connsiteX1" fmla="*/ 572568 w 1375872"/>
              <a:gd name="connsiteY1" fmla="*/ 529838 h 1615154"/>
              <a:gd name="connsiteX2" fmla="*/ 1375872 w 1375872"/>
              <a:gd name="connsiteY2" fmla="*/ 0 h 1615154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8422" h="1674975">
                <a:moveTo>
                  <a:pt x="0" y="1674975"/>
                </a:moveTo>
                <a:cubicBezTo>
                  <a:pt x="62669" y="1475573"/>
                  <a:pt x="240706" y="962824"/>
                  <a:pt x="572568" y="589659"/>
                </a:cubicBezTo>
                <a:cubicBezTo>
                  <a:pt x="904430" y="216494"/>
                  <a:pt x="1344538" y="67654"/>
                  <a:pt x="1478422" y="0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flipH="1">
            <a:off x="5715000" y="1603095"/>
            <a:ext cx="1478422" cy="1674975"/>
          </a:xfrm>
          <a:custGeom>
            <a:avLst/>
            <a:gdLst>
              <a:gd name="connsiteX0" fmla="*/ 0 w 1561715"/>
              <a:gd name="connsiteY0" fmla="*/ 1881932 h 1881932"/>
              <a:gd name="connsiteX1" fmla="*/ 1427148 w 1561715"/>
              <a:gd name="connsiteY1" fmla="*/ 181319 h 1881932"/>
              <a:gd name="connsiteX2" fmla="*/ 1418602 w 1561715"/>
              <a:gd name="connsiteY2" fmla="*/ 130045 h 1881932"/>
              <a:gd name="connsiteX0" fmla="*/ 0 w 1707453"/>
              <a:gd name="connsiteY0" fmla="*/ 2044265 h 2044265"/>
              <a:gd name="connsiteX1" fmla="*/ 1427148 w 1707453"/>
              <a:gd name="connsiteY1" fmla="*/ 343652 h 2044265"/>
              <a:gd name="connsiteX2" fmla="*/ 1649338 w 1707453"/>
              <a:gd name="connsiteY2" fmla="*/ 53096 h 2044265"/>
              <a:gd name="connsiteX0" fmla="*/ 0 w 1660453"/>
              <a:gd name="connsiteY0" fmla="*/ 2005021 h 2005021"/>
              <a:gd name="connsiteX1" fmla="*/ 572568 w 1660453"/>
              <a:gd name="connsiteY1" fmla="*/ 919705 h 2005021"/>
              <a:gd name="connsiteX2" fmla="*/ 1649338 w 1660453"/>
              <a:gd name="connsiteY2" fmla="*/ 13852 h 2005021"/>
              <a:gd name="connsiteX0" fmla="*/ 0 w 1390203"/>
              <a:gd name="connsiteY0" fmla="*/ 1638021 h 1638021"/>
              <a:gd name="connsiteX1" fmla="*/ 572568 w 1390203"/>
              <a:gd name="connsiteY1" fmla="*/ 552705 h 1638021"/>
              <a:gd name="connsiteX2" fmla="*/ 1375872 w 1390203"/>
              <a:gd name="connsiteY2" fmla="*/ 22867 h 1638021"/>
              <a:gd name="connsiteX0" fmla="*/ 0 w 1375872"/>
              <a:gd name="connsiteY0" fmla="*/ 1615154 h 1615154"/>
              <a:gd name="connsiteX1" fmla="*/ 572568 w 1375872"/>
              <a:gd name="connsiteY1" fmla="*/ 529838 h 1615154"/>
              <a:gd name="connsiteX2" fmla="*/ 1375872 w 1375872"/>
              <a:gd name="connsiteY2" fmla="*/ 0 h 1615154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8422" h="1674975">
                <a:moveTo>
                  <a:pt x="0" y="1674975"/>
                </a:moveTo>
                <a:cubicBezTo>
                  <a:pt x="62669" y="1475573"/>
                  <a:pt x="240706" y="962824"/>
                  <a:pt x="572568" y="589659"/>
                </a:cubicBezTo>
                <a:cubicBezTo>
                  <a:pt x="904430" y="216494"/>
                  <a:pt x="1344538" y="67654"/>
                  <a:pt x="1478422" y="0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607038" y="3119401"/>
            <a:ext cx="1538243" cy="391402"/>
          </a:xfrm>
          <a:custGeom>
            <a:avLst/>
            <a:gdLst>
              <a:gd name="connsiteX0" fmla="*/ 0 w 1561715"/>
              <a:gd name="connsiteY0" fmla="*/ 1881932 h 1881932"/>
              <a:gd name="connsiteX1" fmla="*/ 1427148 w 1561715"/>
              <a:gd name="connsiteY1" fmla="*/ 181319 h 1881932"/>
              <a:gd name="connsiteX2" fmla="*/ 1418602 w 1561715"/>
              <a:gd name="connsiteY2" fmla="*/ 130045 h 1881932"/>
              <a:gd name="connsiteX0" fmla="*/ 0 w 1707453"/>
              <a:gd name="connsiteY0" fmla="*/ 2044265 h 2044265"/>
              <a:gd name="connsiteX1" fmla="*/ 1427148 w 1707453"/>
              <a:gd name="connsiteY1" fmla="*/ 343652 h 2044265"/>
              <a:gd name="connsiteX2" fmla="*/ 1649338 w 1707453"/>
              <a:gd name="connsiteY2" fmla="*/ 53096 h 2044265"/>
              <a:gd name="connsiteX0" fmla="*/ 0 w 1660453"/>
              <a:gd name="connsiteY0" fmla="*/ 2005021 h 2005021"/>
              <a:gd name="connsiteX1" fmla="*/ 572568 w 1660453"/>
              <a:gd name="connsiteY1" fmla="*/ 919705 h 2005021"/>
              <a:gd name="connsiteX2" fmla="*/ 1649338 w 1660453"/>
              <a:gd name="connsiteY2" fmla="*/ 13852 h 2005021"/>
              <a:gd name="connsiteX0" fmla="*/ 0 w 1390203"/>
              <a:gd name="connsiteY0" fmla="*/ 1638021 h 1638021"/>
              <a:gd name="connsiteX1" fmla="*/ 572568 w 1390203"/>
              <a:gd name="connsiteY1" fmla="*/ 552705 h 1638021"/>
              <a:gd name="connsiteX2" fmla="*/ 1375872 w 1390203"/>
              <a:gd name="connsiteY2" fmla="*/ 22867 h 1638021"/>
              <a:gd name="connsiteX0" fmla="*/ 0 w 1375872"/>
              <a:gd name="connsiteY0" fmla="*/ 1615154 h 1615154"/>
              <a:gd name="connsiteX1" fmla="*/ 572568 w 1375872"/>
              <a:gd name="connsiteY1" fmla="*/ 529838 h 1615154"/>
              <a:gd name="connsiteX2" fmla="*/ 1375872 w 1375872"/>
              <a:gd name="connsiteY2" fmla="*/ 0 h 1615154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623701"/>
              <a:gd name="connsiteY0" fmla="*/ 1086041 h 1086041"/>
              <a:gd name="connsiteX1" fmla="*/ 572568 w 1623701"/>
              <a:gd name="connsiteY1" fmla="*/ 725 h 1086041"/>
              <a:gd name="connsiteX2" fmla="*/ 1623701 w 1623701"/>
              <a:gd name="connsiteY2" fmla="*/ 898034 h 1086041"/>
              <a:gd name="connsiteX0" fmla="*/ 0 w 1623701"/>
              <a:gd name="connsiteY0" fmla="*/ 302313 h 302313"/>
              <a:gd name="connsiteX1" fmla="*/ 700755 w 1623701"/>
              <a:gd name="connsiteY1" fmla="*/ 3210 h 302313"/>
              <a:gd name="connsiteX2" fmla="*/ 1623701 w 1623701"/>
              <a:gd name="connsiteY2" fmla="*/ 114306 h 302313"/>
              <a:gd name="connsiteX0" fmla="*/ 0 w 1580972"/>
              <a:gd name="connsiteY0" fmla="*/ 390725 h 390725"/>
              <a:gd name="connsiteX1" fmla="*/ 658026 w 1580972"/>
              <a:gd name="connsiteY1" fmla="*/ 6164 h 390725"/>
              <a:gd name="connsiteX2" fmla="*/ 1580972 w 1580972"/>
              <a:gd name="connsiteY2" fmla="*/ 117260 h 390725"/>
              <a:gd name="connsiteX0" fmla="*/ 0 w 1580972"/>
              <a:gd name="connsiteY0" fmla="*/ 390725 h 390725"/>
              <a:gd name="connsiteX1" fmla="*/ 658026 w 1580972"/>
              <a:gd name="connsiteY1" fmla="*/ 6164 h 390725"/>
              <a:gd name="connsiteX2" fmla="*/ 1580972 w 1580972"/>
              <a:gd name="connsiteY2" fmla="*/ 117260 h 390725"/>
              <a:gd name="connsiteX0" fmla="*/ 0 w 1580972"/>
              <a:gd name="connsiteY0" fmla="*/ 390725 h 390725"/>
              <a:gd name="connsiteX1" fmla="*/ 658026 w 1580972"/>
              <a:gd name="connsiteY1" fmla="*/ 6164 h 390725"/>
              <a:gd name="connsiteX2" fmla="*/ 1580972 w 1580972"/>
              <a:gd name="connsiteY2" fmla="*/ 117260 h 390725"/>
              <a:gd name="connsiteX0" fmla="*/ 0 w 1580972"/>
              <a:gd name="connsiteY0" fmla="*/ 397965 h 397965"/>
              <a:gd name="connsiteX1" fmla="*/ 658026 w 1580972"/>
              <a:gd name="connsiteY1" fmla="*/ 13404 h 397965"/>
              <a:gd name="connsiteX2" fmla="*/ 1580972 w 1580972"/>
              <a:gd name="connsiteY2" fmla="*/ 124500 h 397965"/>
              <a:gd name="connsiteX0" fmla="*/ 0 w 1538243"/>
              <a:gd name="connsiteY0" fmla="*/ 391402 h 391402"/>
              <a:gd name="connsiteX1" fmla="*/ 658026 w 1538243"/>
              <a:gd name="connsiteY1" fmla="*/ 6841 h 391402"/>
              <a:gd name="connsiteX2" fmla="*/ 1538243 w 1538243"/>
              <a:gd name="connsiteY2" fmla="*/ 169212 h 39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8243" h="391402">
                <a:moveTo>
                  <a:pt x="0" y="391402"/>
                </a:moveTo>
                <a:cubicBezTo>
                  <a:pt x="182310" y="234729"/>
                  <a:pt x="401652" y="43873"/>
                  <a:pt x="658026" y="6841"/>
                </a:cubicBezTo>
                <a:cubicBezTo>
                  <a:pt x="914400" y="-30191"/>
                  <a:pt x="1361630" y="91587"/>
                  <a:pt x="1538243" y="169212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4013825" y="2894968"/>
            <a:ext cx="1751889" cy="420133"/>
          </a:xfrm>
          <a:custGeom>
            <a:avLst/>
            <a:gdLst>
              <a:gd name="connsiteX0" fmla="*/ 0 w 1561715"/>
              <a:gd name="connsiteY0" fmla="*/ 1881932 h 1881932"/>
              <a:gd name="connsiteX1" fmla="*/ 1427148 w 1561715"/>
              <a:gd name="connsiteY1" fmla="*/ 181319 h 1881932"/>
              <a:gd name="connsiteX2" fmla="*/ 1418602 w 1561715"/>
              <a:gd name="connsiteY2" fmla="*/ 130045 h 1881932"/>
              <a:gd name="connsiteX0" fmla="*/ 0 w 1707453"/>
              <a:gd name="connsiteY0" fmla="*/ 2044265 h 2044265"/>
              <a:gd name="connsiteX1" fmla="*/ 1427148 w 1707453"/>
              <a:gd name="connsiteY1" fmla="*/ 343652 h 2044265"/>
              <a:gd name="connsiteX2" fmla="*/ 1649338 w 1707453"/>
              <a:gd name="connsiteY2" fmla="*/ 53096 h 2044265"/>
              <a:gd name="connsiteX0" fmla="*/ 0 w 1660453"/>
              <a:gd name="connsiteY0" fmla="*/ 2005021 h 2005021"/>
              <a:gd name="connsiteX1" fmla="*/ 572568 w 1660453"/>
              <a:gd name="connsiteY1" fmla="*/ 919705 h 2005021"/>
              <a:gd name="connsiteX2" fmla="*/ 1649338 w 1660453"/>
              <a:gd name="connsiteY2" fmla="*/ 13852 h 2005021"/>
              <a:gd name="connsiteX0" fmla="*/ 0 w 1390203"/>
              <a:gd name="connsiteY0" fmla="*/ 1638021 h 1638021"/>
              <a:gd name="connsiteX1" fmla="*/ 572568 w 1390203"/>
              <a:gd name="connsiteY1" fmla="*/ 552705 h 1638021"/>
              <a:gd name="connsiteX2" fmla="*/ 1375872 w 1390203"/>
              <a:gd name="connsiteY2" fmla="*/ 22867 h 1638021"/>
              <a:gd name="connsiteX0" fmla="*/ 0 w 1375872"/>
              <a:gd name="connsiteY0" fmla="*/ 1615154 h 1615154"/>
              <a:gd name="connsiteX1" fmla="*/ 572568 w 1375872"/>
              <a:gd name="connsiteY1" fmla="*/ 529838 h 1615154"/>
              <a:gd name="connsiteX2" fmla="*/ 1375872 w 1375872"/>
              <a:gd name="connsiteY2" fmla="*/ 0 h 1615154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478422"/>
              <a:gd name="connsiteY0" fmla="*/ 1674975 h 1674975"/>
              <a:gd name="connsiteX1" fmla="*/ 572568 w 1478422"/>
              <a:gd name="connsiteY1" fmla="*/ 589659 h 1674975"/>
              <a:gd name="connsiteX2" fmla="*/ 1478422 w 1478422"/>
              <a:gd name="connsiteY2" fmla="*/ 0 h 1674975"/>
              <a:gd name="connsiteX0" fmla="*/ 0 w 1623701"/>
              <a:gd name="connsiteY0" fmla="*/ 1086041 h 1086041"/>
              <a:gd name="connsiteX1" fmla="*/ 572568 w 1623701"/>
              <a:gd name="connsiteY1" fmla="*/ 725 h 1086041"/>
              <a:gd name="connsiteX2" fmla="*/ 1623701 w 1623701"/>
              <a:gd name="connsiteY2" fmla="*/ 898034 h 1086041"/>
              <a:gd name="connsiteX0" fmla="*/ 0 w 1623701"/>
              <a:gd name="connsiteY0" fmla="*/ 302313 h 302313"/>
              <a:gd name="connsiteX1" fmla="*/ 700755 w 1623701"/>
              <a:gd name="connsiteY1" fmla="*/ 3210 h 302313"/>
              <a:gd name="connsiteX2" fmla="*/ 1623701 w 1623701"/>
              <a:gd name="connsiteY2" fmla="*/ 114306 h 302313"/>
              <a:gd name="connsiteX0" fmla="*/ 0 w 1580972"/>
              <a:gd name="connsiteY0" fmla="*/ 390725 h 390725"/>
              <a:gd name="connsiteX1" fmla="*/ 658026 w 1580972"/>
              <a:gd name="connsiteY1" fmla="*/ 6164 h 390725"/>
              <a:gd name="connsiteX2" fmla="*/ 1580972 w 1580972"/>
              <a:gd name="connsiteY2" fmla="*/ 117260 h 390725"/>
              <a:gd name="connsiteX0" fmla="*/ 0 w 1580972"/>
              <a:gd name="connsiteY0" fmla="*/ 390725 h 390725"/>
              <a:gd name="connsiteX1" fmla="*/ 658026 w 1580972"/>
              <a:gd name="connsiteY1" fmla="*/ 6164 h 390725"/>
              <a:gd name="connsiteX2" fmla="*/ 1580972 w 1580972"/>
              <a:gd name="connsiteY2" fmla="*/ 117260 h 390725"/>
              <a:gd name="connsiteX0" fmla="*/ 0 w 1580972"/>
              <a:gd name="connsiteY0" fmla="*/ 390725 h 390725"/>
              <a:gd name="connsiteX1" fmla="*/ 658026 w 1580972"/>
              <a:gd name="connsiteY1" fmla="*/ 6164 h 390725"/>
              <a:gd name="connsiteX2" fmla="*/ 1580972 w 1580972"/>
              <a:gd name="connsiteY2" fmla="*/ 117260 h 390725"/>
              <a:gd name="connsiteX0" fmla="*/ 0 w 1580972"/>
              <a:gd name="connsiteY0" fmla="*/ 397965 h 397965"/>
              <a:gd name="connsiteX1" fmla="*/ 658026 w 1580972"/>
              <a:gd name="connsiteY1" fmla="*/ 13404 h 397965"/>
              <a:gd name="connsiteX2" fmla="*/ 1580972 w 1580972"/>
              <a:gd name="connsiteY2" fmla="*/ 124500 h 397965"/>
              <a:gd name="connsiteX0" fmla="*/ 0 w 1538243"/>
              <a:gd name="connsiteY0" fmla="*/ 391402 h 391402"/>
              <a:gd name="connsiteX1" fmla="*/ 658026 w 1538243"/>
              <a:gd name="connsiteY1" fmla="*/ 6841 h 391402"/>
              <a:gd name="connsiteX2" fmla="*/ 1538243 w 1538243"/>
              <a:gd name="connsiteY2" fmla="*/ 169212 h 391402"/>
              <a:gd name="connsiteX0" fmla="*/ 0 w 1717705"/>
              <a:gd name="connsiteY0" fmla="*/ 428305 h 428305"/>
              <a:gd name="connsiteX1" fmla="*/ 658026 w 1717705"/>
              <a:gd name="connsiteY1" fmla="*/ 43744 h 428305"/>
              <a:gd name="connsiteX2" fmla="*/ 1717705 w 1717705"/>
              <a:gd name="connsiteY2" fmla="*/ 60837 h 428305"/>
              <a:gd name="connsiteX0" fmla="*/ 0 w 1751889"/>
              <a:gd name="connsiteY0" fmla="*/ 420133 h 420133"/>
              <a:gd name="connsiteX1" fmla="*/ 658026 w 1751889"/>
              <a:gd name="connsiteY1" fmla="*/ 35572 h 420133"/>
              <a:gd name="connsiteX2" fmla="*/ 1751889 w 1751889"/>
              <a:gd name="connsiteY2" fmla="*/ 69757 h 42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1889" h="420133">
                <a:moveTo>
                  <a:pt x="0" y="420133"/>
                </a:moveTo>
                <a:cubicBezTo>
                  <a:pt x="182310" y="263460"/>
                  <a:pt x="366045" y="93968"/>
                  <a:pt x="658026" y="35572"/>
                </a:cubicBezTo>
                <a:cubicBezTo>
                  <a:pt x="950007" y="-22824"/>
                  <a:pt x="1575276" y="-7868"/>
                  <a:pt x="1751889" y="69757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52600" y="5486400"/>
            <a:ext cx="110383" cy="9951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94617" y="5660616"/>
            <a:ext cx="110383" cy="9951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196626" y="5585910"/>
            <a:ext cx="110383" cy="9951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73781" y="5713427"/>
            <a:ext cx="110383" cy="9951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4800" y="76200"/>
            <a:ext cx="3663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Cognitive Belief Modeling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09600" y="3105034"/>
            <a:ext cx="3200400" cy="2000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04800" y="620994"/>
            <a:ext cx="84582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4800" y="76200"/>
            <a:ext cx="8218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Belief in User’s Knowledge of Telephone Number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8751" y="901290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telephone number</a:t>
            </a:r>
            <a:endParaRPr lang="en-US" sz="1400" dirty="0">
              <a:solidFill>
                <a:srgbClr val="00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3400" y="1604863"/>
            <a:ext cx="429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area-code              exchange                  line-number</a:t>
            </a:r>
            <a:endParaRPr lang="en-US" sz="1400" dirty="0">
              <a:solidFill>
                <a:srgbClr val="0000CC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9600" y="1371600"/>
            <a:ext cx="121920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A’s Beliefs about situation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7435" y="3157670"/>
            <a:ext cx="1219200" cy="152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A’s Beliefs about B’s beliefs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800" y="2082993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6     5     0         8     1     2       4     4     7     4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4637746" y="1411045"/>
            <a:ext cx="191976" cy="1135227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16200000">
            <a:off x="6197513" y="1411045"/>
            <a:ext cx="191976" cy="1135227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7866914" y="1178558"/>
            <a:ext cx="191975" cy="1600201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336473" y="-582191"/>
            <a:ext cx="210322" cy="4163787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4869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9892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4915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5000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8688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2376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00028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45202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90376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555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7389017" y="2770992"/>
            <a:ext cx="42864" cy="1759877"/>
            <a:chOff x="7389017" y="2762856"/>
            <a:chExt cx="42864" cy="1759877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/>
        </p:nvGrpSpPr>
        <p:grpSpPr>
          <a:xfrm>
            <a:off x="7848600" y="2754327"/>
            <a:ext cx="42864" cy="1776542"/>
            <a:chOff x="7848600" y="2750953"/>
            <a:chExt cx="42864" cy="1776542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7850983" y="445830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850983" y="2750953"/>
              <a:ext cx="0" cy="1776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7850983" y="427495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850983" y="409159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850983" y="390823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850983" y="372488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7850983" y="354152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7850983" y="335817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850983" y="317481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7850983" y="299145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7848600" y="281524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8293896" y="2778142"/>
            <a:ext cx="42864" cy="1752727"/>
            <a:chOff x="8293896" y="2758094"/>
            <a:chExt cx="42864" cy="1752727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296279" y="44416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296279" y="2758094"/>
              <a:ext cx="0" cy="17527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296279" y="42582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296279" y="40749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296279" y="38915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296279" y="37082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296279" y="35248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296279" y="33414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8296279" y="315814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296279" y="29747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293896" y="279857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/>
          <p:cNvGrpSpPr/>
          <p:nvPr/>
        </p:nvGrpSpPr>
        <p:grpSpPr>
          <a:xfrm>
            <a:off x="8736807" y="2782904"/>
            <a:ext cx="42864" cy="1747965"/>
            <a:chOff x="8736807" y="2762856"/>
            <a:chExt cx="42864" cy="1747965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8739190" y="44416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8739190" y="2762856"/>
              <a:ext cx="0" cy="174796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739190" y="42582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8739190" y="40749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8739190" y="38915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8739190" y="37082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8739190" y="35248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8739190" y="33414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8739190" y="315814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8739190" y="29747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8736807" y="279857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/>
          <p:cNvCxnSpPr/>
          <p:nvPr/>
        </p:nvCxnSpPr>
        <p:spPr>
          <a:xfrm>
            <a:off x="2133600" y="2267659"/>
            <a:ext cx="1676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2133600" y="3674139"/>
            <a:ext cx="1676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4075445" y="5575042"/>
            <a:ext cx="21050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Distribution of belief that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user holds this number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as digit value.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4337116" y="4618433"/>
            <a:ext cx="42864" cy="95660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6805665" y="2743200"/>
            <a:ext cx="42864" cy="1759877"/>
            <a:chOff x="7389017" y="2762856"/>
            <a:chExt cx="42864" cy="1759877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6366401" y="2743200"/>
            <a:ext cx="42864" cy="1759877"/>
            <a:chOff x="7389017" y="2762856"/>
            <a:chExt cx="42864" cy="1759877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5924754" y="2743200"/>
            <a:ext cx="42864" cy="1759877"/>
            <a:chOff x="7389017" y="2762856"/>
            <a:chExt cx="42864" cy="1759877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5258484" y="2770992"/>
            <a:ext cx="42864" cy="1759877"/>
            <a:chOff x="7389017" y="2762856"/>
            <a:chExt cx="42864" cy="1759877"/>
          </a:xfrm>
        </p:grpSpPr>
        <p:cxnSp>
          <p:nvCxnSpPr>
            <p:cNvPr id="170" name="Straight Connector 169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4800600" y="2770992"/>
            <a:ext cx="42864" cy="1759877"/>
            <a:chOff x="7389017" y="2762856"/>
            <a:chExt cx="42864" cy="1759877"/>
          </a:xfrm>
        </p:grpSpPr>
        <p:cxnSp>
          <p:nvCxnSpPr>
            <p:cNvPr id="182" name="Straight Connector 181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4359740" y="2770992"/>
            <a:ext cx="42864" cy="1759877"/>
            <a:chOff x="7389017" y="2762856"/>
            <a:chExt cx="42864" cy="1759877"/>
          </a:xfrm>
        </p:grpSpPr>
        <p:cxnSp>
          <p:nvCxnSpPr>
            <p:cNvPr id="194" name="Straight Connector 193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4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" y="185532"/>
            <a:ext cx="8886894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5608" y="44229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pod doors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13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04800" y="620994"/>
            <a:ext cx="84582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4800" y="76200"/>
            <a:ext cx="8218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Belief in User’s Knowledge of Telephone Number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8751" y="901290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telephone number</a:t>
            </a:r>
            <a:endParaRPr lang="en-US" sz="1400" dirty="0">
              <a:solidFill>
                <a:srgbClr val="00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3400" y="1604863"/>
            <a:ext cx="429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area-code              exchange                  line-number</a:t>
            </a:r>
            <a:endParaRPr lang="en-US" sz="1400" dirty="0">
              <a:solidFill>
                <a:srgbClr val="0000CC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9600" y="1371600"/>
            <a:ext cx="121920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A’s Beliefs about situation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7435" y="3157670"/>
            <a:ext cx="1219200" cy="152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A’s Beliefs about B’s beliefs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800" y="2082993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6     5     0         8     1     2       4     4     7     4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4637746" y="1411045"/>
            <a:ext cx="191976" cy="1135227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16200000">
            <a:off x="6197513" y="1411045"/>
            <a:ext cx="191976" cy="1135227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7866914" y="1178558"/>
            <a:ext cx="191975" cy="1600201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336473" y="-582191"/>
            <a:ext cx="210322" cy="4163787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4869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9892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4915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5000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8688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2376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00028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45202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90376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555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341019" y="3905856"/>
            <a:ext cx="17959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43400" y="2779525"/>
            <a:ext cx="0" cy="17479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00600" y="2774763"/>
            <a:ext cx="0" cy="17527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98219" y="3724882"/>
            <a:ext cx="17959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257800" y="2770000"/>
            <a:ext cx="0" cy="17574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55418" y="2812863"/>
            <a:ext cx="17959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391400" y="445354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391400" y="2762856"/>
            <a:ext cx="0" cy="17598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391400" y="427018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391400" y="408683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391400" y="390347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391400" y="372012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391400" y="353676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391400" y="335340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391400" y="317005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391400" y="298669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389017" y="281048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850983" y="445830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50983" y="2750953"/>
            <a:ext cx="0" cy="1776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50983" y="427495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50983" y="409159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850983" y="390823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850983" y="372488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850983" y="354152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850983" y="335817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50983" y="317481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850983" y="299145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848600" y="281524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296279" y="444163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296279" y="2758094"/>
            <a:ext cx="0" cy="17527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8296279" y="425827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296279" y="407492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296279" y="389156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296279" y="370820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296279" y="352485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296279" y="334149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8296279" y="315814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96279" y="297478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293896" y="279857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739190" y="444163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739190" y="2762856"/>
            <a:ext cx="0" cy="17479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739190" y="425827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739190" y="407492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8739190" y="389156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739190" y="370820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739190" y="352485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739190" y="334149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739190" y="315814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739190" y="297478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736807" y="279857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2133600" y="2267659"/>
            <a:ext cx="1676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2133600" y="3674139"/>
            <a:ext cx="1676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782302" y="4881857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Agent says:                       “six five zero”</a:t>
            </a:r>
          </a:p>
          <a:p>
            <a:r>
              <a:rPr lang="en-US" sz="1400" dirty="0" smtClean="0"/>
              <a:t>Agent hears User echo:    “six five zero”</a:t>
            </a:r>
            <a:endParaRPr lang="en-US" sz="1400" dirty="0"/>
          </a:p>
        </p:txBody>
      </p:sp>
      <p:cxnSp>
        <p:nvCxnSpPr>
          <p:cNvPr id="123" name="Straight Arrow Connector 122"/>
          <p:cNvCxnSpPr/>
          <p:nvPr/>
        </p:nvCxnSpPr>
        <p:spPr>
          <a:xfrm flipV="1">
            <a:off x="4932719" y="4728945"/>
            <a:ext cx="45098" cy="207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6805665" y="2770992"/>
            <a:ext cx="42864" cy="1759877"/>
            <a:chOff x="7389017" y="2762856"/>
            <a:chExt cx="42864" cy="175987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366401" y="2770992"/>
            <a:ext cx="42864" cy="1759877"/>
            <a:chOff x="7389017" y="2762856"/>
            <a:chExt cx="42864" cy="1759877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5924754" y="2770992"/>
            <a:ext cx="42864" cy="1759877"/>
            <a:chOff x="7389017" y="2762856"/>
            <a:chExt cx="42864" cy="1759877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7391400" y="445354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7391400" y="2762856"/>
              <a:ext cx="0" cy="17598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7391400" y="427018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7391400" y="408683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391400" y="390347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7391400" y="3720120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391400" y="353676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7391400" y="3353408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391400" y="3170052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7391400" y="2986696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7389017" y="2810484"/>
              <a:ext cx="40481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83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04800" y="620994"/>
            <a:ext cx="84582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4800" y="76200"/>
            <a:ext cx="8218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Belief in User’s Knowledge of Telephone Number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8751" y="901290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telephone number</a:t>
            </a:r>
            <a:endParaRPr lang="en-US" sz="1400" dirty="0">
              <a:solidFill>
                <a:srgbClr val="00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3400" y="1604863"/>
            <a:ext cx="429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area-code              exchange                  line-number</a:t>
            </a:r>
            <a:endParaRPr lang="en-US" sz="1400" dirty="0">
              <a:solidFill>
                <a:srgbClr val="0000CC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9600" y="1371600"/>
            <a:ext cx="121920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A’s Beliefs about situation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7435" y="3157670"/>
            <a:ext cx="1219200" cy="152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A’s Beliefs about B’s beliefs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800" y="2082993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6     5     0         8     1     2       4     4     7     4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4637746" y="1411045"/>
            <a:ext cx="191976" cy="1135227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16200000">
            <a:off x="6197513" y="1411045"/>
            <a:ext cx="191976" cy="1135227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7866914" y="1178558"/>
            <a:ext cx="191975" cy="1600201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336473" y="-582191"/>
            <a:ext cx="210322" cy="4163787"/>
          </a:xfrm>
          <a:prstGeom prst="rightBrace">
            <a:avLst>
              <a:gd name="adj1" fmla="val 3180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4869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9892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4915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5000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8688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2376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00028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45202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90376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5551" y="2667000"/>
            <a:ext cx="269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CC"/>
                </a:solidFill>
              </a:rPr>
              <a:t>0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1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2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3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4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5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6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0000CC"/>
                </a:solidFill>
              </a:rPr>
              <a:t>8</a:t>
            </a:r>
          </a:p>
          <a:p>
            <a:r>
              <a:rPr lang="en-US" sz="1200" dirty="0">
                <a:solidFill>
                  <a:srgbClr val="0000CC"/>
                </a:solidFill>
              </a:rPr>
              <a:t>9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341019" y="3905856"/>
            <a:ext cx="17959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43400" y="2779525"/>
            <a:ext cx="0" cy="17479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00600" y="2774763"/>
            <a:ext cx="0" cy="17527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98219" y="3724882"/>
            <a:ext cx="17959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257800" y="2770000"/>
            <a:ext cx="0" cy="17574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55418" y="2812863"/>
            <a:ext cx="17959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1694" y="2760475"/>
            <a:ext cx="0" cy="17694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931694" y="4265425"/>
            <a:ext cx="17959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53175" y="2758094"/>
            <a:ext cx="0" cy="17646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391400" y="445354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391400" y="2762856"/>
            <a:ext cx="0" cy="17598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391400" y="427018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391400" y="408683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391400" y="390347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391400" y="372012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391400" y="353676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391400" y="335340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391400" y="317005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391400" y="298669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389017" y="281048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850983" y="445830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50983" y="2750953"/>
            <a:ext cx="0" cy="1776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50983" y="427495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50983" y="409159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850983" y="390823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850983" y="372488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850983" y="354152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850983" y="335817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50983" y="317481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850983" y="299145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848600" y="281524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296279" y="444163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296279" y="2758094"/>
            <a:ext cx="0" cy="17527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8296279" y="425827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296279" y="407492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296279" y="389156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296279" y="370820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296279" y="352485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296279" y="334149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8296279" y="315814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96279" y="297478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293896" y="279857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739190" y="444163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739190" y="2762856"/>
            <a:ext cx="0" cy="17479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739190" y="425827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739190" y="407492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8739190" y="389156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739190" y="3708208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739190" y="352485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739190" y="3341496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739190" y="3158140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739190" y="2974784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736807" y="2798572"/>
            <a:ext cx="4048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353175" y="2986696"/>
            <a:ext cx="17959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800850" y="3353408"/>
            <a:ext cx="135731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6800850" y="2758094"/>
            <a:ext cx="0" cy="17646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805327" y="3174814"/>
            <a:ext cx="7410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2133600" y="2267659"/>
            <a:ext cx="1676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2133600" y="3674139"/>
            <a:ext cx="1676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782302" y="4881857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Agent says:                       “eight one two”</a:t>
            </a:r>
          </a:p>
          <a:p>
            <a:r>
              <a:rPr lang="en-US" sz="1400" dirty="0" smtClean="0"/>
              <a:t>Agent hears User echo:    “eight one three”</a:t>
            </a:r>
            <a:endParaRPr lang="en-US" sz="1400" dirty="0"/>
          </a:p>
        </p:txBody>
      </p:sp>
      <p:cxnSp>
        <p:nvCxnSpPr>
          <p:cNvPr id="123" name="Straight Arrow Connector 122"/>
          <p:cNvCxnSpPr/>
          <p:nvPr/>
        </p:nvCxnSpPr>
        <p:spPr>
          <a:xfrm flipV="1">
            <a:off x="6360319" y="4749282"/>
            <a:ext cx="40481" cy="165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>
            <a:off x="295468" y="5593379"/>
            <a:ext cx="1777282" cy="1264621"/>
            <a:chOff x="295468" y="5593379"/>
            <a:chExt cx="1777282" cy="1264621"/>
          </a:xfrm>
        </p:grpSpPr>
        <p:sp>
          <p:nvSpPr>
            <p:cNvPr id="129" name="TextBox 128"/>
            <p:cNvSpPr txBox="1"/>
            <p:nvPr/>
          </p:nvSpPr>
          <p:spPr>
            <a:xfrm>
              <a:off x="507834" y="5903893"/>
              <a:ext cx="156491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0000CC"/>
                  </a:solidFill>
                </a:rPr>
                <a:t>Readiness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0000CC"/>
                  </a:solidFill>
                </a:rPr>
                <a:t>Turn Ownership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0000CC"/>
                  </a:solidFill>
                </a:rPr>
                <a:t>Chunk Size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95468" y="5593379"/>
              <a:ext cx="1417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Similarly for...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17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0" y="2133600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Tell-Phone-Number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2554280" y="1410516"/>
            <a:ext cx="5383116" cy="2704284"/>
          </a:xfrm>
          <a:custGeom>
            <a:avLst/>
            <a:gdLst>
              <a:gd name="connsiteX0" fmla="*/ 0 w 4233512"/>
              <a:gd name="connsiteY0" fmla="*/ 234222 h 1872128"/>
              <a:gd name="connsiteX1" fmla="*/ 1361661 w 4233512"/>
              <a:gd name="connsiteY1" fmla="*/ 1407039 h 1872128"/>
              <a:gd name="connsiteX2" fmla="*/ 3766930 w 4233512"/>
              <a:gd name="connsiteY2" fmla="*/ 1804604 h 1872128"/>
              <a:gd name="connsiteX3" fmla="*/ 3896139 w 4233512"/>
              <a:gd name="connsiteY3" fmla="*/ 105013 h 1872128"/>
              <a:gd name="connsiteX4" fmla="*/ 139148 w 4233512"/>
              <a:gd name="connsiteY4" fmla="*/ 174587 h 1872128"/>
              <a:gd name="connsiteX0" fmla="*/ 175162 w 4412252"/>
              <a:gd name="connsiteY0" fmla="*/ 244911 h 1882817"/>
              <a:gd name="connsiteX1" fmla="*/ 1536823 w 4412252"/>
              <a:gd name="connsiteY1" fmla="*/ 1417728 h 1882817"/>
              <a:gd name="connsiteX2" fmla="*/ 3942092 w 4412252"/>
              <a:gd name="connsiteY2" fmla="*/ 1815293 h 1882817"/>
              <a:gd name="connsiteX3" fmla="*/ 4071301 w 4412252"/>
              <a:gd name="connsiteY3" fmla="*/ 115702 h 1882817"/>
              <a:gd name="connsiteX4" fmla="*/ 264614 w 4412252"/>
              <a:gd name="connsiteY4" fmla="*/ 155458 h 1882817"/>
              <a:gd name="connsiteX5" fmla="*/ 314310 w 4412252"/>
              <a:gd name="connsiteY5" fmla="*/ 185276 h 1882817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6" fmla="*/ 130319 w 4363116"/>
              <a:gd name="connsiteY6" fmla="*/ 241946 h 1879852"/>
              <a:gd name="connsiteX0" fmla="*/ 66002 w 4298799"/>
              <a:gd name="connsiteY0" fmla="*/ 241946 h 1879852"/>
              <a:gd name="connsiteX1" fmla="*/ 1427663 w 4298799"/>
              <a:gd name="connsiteY1" fmla="*/ 1414763 h 1879852"/>
              <a:gd name="connsiteX2" fmla="*/ 3832932 w 4298799"/>
              <a:gd name="connsiteY2" fmla="*/ 1812328 h 1879852"/>
              <a:gd name="connsiteX3" fmla="*/ 3962141 w 4298799"/>
              <a:gd name="connsiteY3" fmla="*/ 112737 h 1879852"/>
              <a:gd name="connsiteX4" fmla="*/ 215089 w 4298799"/>
              <a:gd name="connsiteY4" fmla="*/ 162432 h 1879852"/>
              <a:gd name="connsiteX5" fmla="*/ 523202 w 4298799"/>
              <a:gd name="connsiteY5" fmla="*/ 53103 h 1879852"/>
              <a:gd name="connsiteX6" fmla="*/ 66002 w 4298799"/>
              <a:gd name="connsiteY6" fmla="*/ 241946 h 1879852"/>
              <a:gd name="connsiteX0" fmla="*/ 247117 w 4479914"/>
              <a:gd name="connsiteY0" fmla="*/ 241946 h 1879852"/>
              <a:gd name="connsiteX1" fmla="*/ 1608778 w 4479914"/>
              <a:gd name="connsiteY1" fmla="*/ 1414763 h 1879852"/>
              <a:gd name="connsiteX2" fmla="*/ 4014047 w 4479914"/>
              <a:gd name="connsiteY2" fmla="*/ 1812328 h 1879852"/>
              <a:gd name="connsiteX3" fmla="*/ 4143256 w 4479914"/>
              <a:gd name="connsiteY3" fmla="*/ 112737 h 1879852"/>
              <a:gd name="connsiteX4" fmla="*/ 396204 w 4479914"/>
              <a:gd name="connsiteY4" fmla="*/ 162432 h 1879852"/>
              <a:gd name="connsiteX5" fmla="*/ 247117 w 4479914"/>
              <a:gd name="connsiteY5" fmla="*/ 241946 h 1879852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152254 h 1790160"/>
              <a:gd name="connsiteX1" fmla="*/ 1452307 w 4323443"/>
              <a:gd name="connsiteY1" fmla="*/ 1325071 h 1790160"/>
              <a:gd name="connsiteX2" fmla="*/ 3857576 w 4323443"/>
              <a:gd name="connsiteY2" fmla="*/ 1722636 h 1790160"/>
              <a:gd name="connsiteX3" fmla="*/ 3986785 w 4323443"/>
              <a:gd name="connsiteY3" fmla="*/ 23045 h 1790160"/>
              <a:gd name="connsiteX4" fmla="*/ 90646 w 4323443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3986785"/>
              <a:gd name="connsiteY0" fmla="*/ 152254 h 1790160"/>
              <a:gd name="connsiteX1" fmla="*/ 1452307 w 3986785"/>
              <a:gd name="connsiteY1" fmla="*/ 1325071 h 1790160"/>
              <a:gd name="connsiteX2" fmla="*/ 3857576 w 3986785"/>
              <a:gd name="connsiteY2" fmla="*/ 1722636 h 1790160"/>
              <a:gd name="connsiteX3" fmla="*/ 3986785 w 3986785"/>
              <a:gd name="connsiteY3" fmla="*/ 23045 h 1790160"/>
              <a:gd name="connsiteX4" fmla="*/ 90646 w 3986785"/>
              <a:gd name="connsiteY4" fmla="*/ 152254 h 1790160"/>
              <a:gd name="connsiteX0" fmla="*/ 90646 w 3986785"/>
              <a:gd name="connsiteY0" fmla="*/ 152254 h 1724091"/>
              <a:gd name="connsiteX1" fmla="*/ 1452307 w 3986785"/>
              <a:gd name="connsiteY1" fmla="*/ 1325071 h 1724091"/>
              <a:gd name="connsiteX2" fmla="*/ 3857576 w 3986785"/>
              <a:gd name="connsiteY2" fmla="*/ 1722636 h 1724091"/>
              <a:gd name="connsiteX3" fmla="*/ 3986785 w 3986785"/>
              <a:gd name="connsiteY3" fmla="*/ 23045 h 1724091"/>
              <a:gd name="connsiteX4" fmla="*/ 90646 w 3986785"/>
              <a:gd name="connsiteY4" fmla="*/ 152254 h 1724091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30071 h 1692041"/>
              <a:gd name="connsiteX1" fmla="*/ 1453248 w 3987726"/>
              <a:gd name="connsiteY1" fmla="*/ 1302888 h 1692041"/>
              <a:gd name="connsiteX2" fmla="*/ 3957909 w 3987726"/>
              <a:gd name="connsiteY2" fmla="*/ 1690514 h 1692041"/>
              <a:gd name="connsiteX3" fmla="*/ 3987726 w 3987726"/>
              <a:gd name="connsiteY3" fmla="*/ 862 h 1692041"/>
              <a:gd name="connsiteX4" fmla="*/ 91587 w 3987726"/>
              <a:gd name="connsiteY4" fmla="*/ 130071 h 1692041"/>
              <a:gd name="connsiteX0" fmla="*/ 2747 w 3898886"/>
              <a:gd name="connsiteY0" fmla="*/ 130071 h 1692041"/>
              <a:gd name="connsiteX1" fmla="*/ 1364408 w 3898886"/>
              <a:gd name="connsiteY1" fmla="*/ 1302888 h 1692041"/>
              <a:gd name="connsiteX2" fmla="*/ 3869069 w 3898886"/>
              <a:gd name="connsiteY2" fmla="*/ 1690514 h 1692041"/>
              <a:gd name="connsiteX3" fmla="*/ 3898886 w 3898886"/>
              <a:gd name="connsiteY3" fmla="*/ 862 h 1692041"/>
              <a:gd name="connsiteX4" fmla="*/ 2747 w 3898886"/>
              <a:gd name="connsiteY4" fmla="*/ 130071 h 1692041"/>
              <a:gd name="connsiteX0" fmla="*/ 2719 w 3908797"/>
              <a:gd name="connsiteY0" fmla="*/ 5538 h 1696934"/>
              <a:gd name="connsiteX1" fmla="*/ 1374319 w 3908797"/>
              <a:gd name="connsiteY1" fmla="*/ 1307564 h 1696934"/>
              <a:gd name="connsiteX2" fmla="*/ 3878980 w 3908797"/>
              <a:gd name="connsiteY2" fmla="*/ 1695190 h 1696934"/>
              <a:gd name="connsiteX3" fmla="*/ 3908797 w 3908797"/>
              <a:gd name="connsiteY3" fmla="*/ 5538 h 1696934"/>
              <a:gd name="connsiteX4" fmla="*/ 2719 w 3908797"/>
              <a:gd name="connsiteY4" fmla="*/ 5538 h 1696934"/>
              <a:gd name="connsiteX0" fmla="*/ 2733 w 3908811"/>
              <a:gd name="connsiteY0" fmla="*/ 5538 h 1689250"/>
              <a:gd name="connsiteX1" fmla="*/ 1374333 w 3908811"/>
              <a:gd name="connsiteY1" fmla="*/ 1307564 h 1689250"/>
              <a:gd name="connsiteX2" fmla="*/ 3904325 w 3908811"/>
              <a:gd name="connsiteY2" fmla="*/ 1687427 h 1689250"/>
              <a:gd name="connsiteX3" fmla="*/ 3908811 w 3908811"/>
              <a:gd name="connsiteY3" fmla="*/ 5538 h 1689250"/>
              <a:gd name="connsiteX4" fmla="*/ 2733 w 3908811"/>
              <a:gd name="connsiteY4" fmla="*/ 5538 h 16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8811" h="1689250">
                <a:moveTo>
                  <a:pt x="2733" y="5538"/>
                </a:moveTo>
                <a:cubicBezTo>
                  <a:pt x="-51932" y="461082"/>
                  <a:pt x="724068" y="1027249"/>
                  <a:pt x="1374333" y="1307564"/>
                </a:cubicBezTo>
                <a:cubicBezTo>
                  <a:pt x="2024598" y="1587879"/>
                  <a:pt x="3501791" y="1705649"/>
                  <a:pt x="3904325" y="1687427"/>
                </a:cubicBezTo>
                <a:cubicBezTo>
                  <a:pt x="3909295" y="1331275"/>
                  <a:pt x="3905498" y="648269"/>
                  <a:pt x="3908811" y="5538"/>
                </a:cubicBezTo>
                <a:cubicBezTo>
                  <a:pt x="3241232" y="-7714"/>
                  <a:pt x="544416" y="7195"/>
                  <a:pt x="2733" y="5538"/>
                </a:cubicBez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29000">
                <a:srgbClr val="D9FFD9">
                  <a:shade val="67500"/>
                  <a:satMod val="115000"/>
                  <a:alpha val="67000"/>
                </a:srgbClr>
              </a:gs>
              <a:gs pos="73000">
                <a:srgbClr val="D9FFD9">
                  <a:lumMod val="15000"/>
                  <a:lumOff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286000" y="1477738"/>
            <a:ext cx="0" cy="31242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2286000" y="4601938"/>
            <a:ext cx="5105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4400" y="147773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Conversation</a:t>
            </a:r>
          </a:p>
          <a:p>
            <a:r>
              <a:rPr lang="en-US" sz="1600" dirty="0" smtClean="0"/>
              <a:t>Naturalness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4678138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Knowledge Extent,</a:t>
            </a:r>
          </a:p>
          <a:p>
            <a:r>
              <a:rPr lang="en-US" sz="1600" dirty="0" smtClean="0"/>
              <a:t>Reasoning 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76200"/>
            <a:ext cx="5219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Complementary Research Directions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75648" y="144696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Human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23291" y="3620235"/>
            <a:ext cx="1369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State of the Art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3168126" y="3542073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 flipV="1">
            <a:off x="7112154" y="1770125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99641" y="2762658"/>
            <a:ext cx="0" cy="75614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99641" y="2802178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Cognitive Belief Modeling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1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2554280" y="1410516"/>
            <a:ext cx="5383116" cy="2704284"/>
          </a:xfrm>
          <a:custGeom>
            <a:avLst/>
            <a:gdLst>
              <a:gd name="connsiteX0" fmla="*/ 0 w 4233512"/>
              <a:gd name="connsiteY0" fmla="*/ 234222 h 1872128"/>
              <a:gd name="connsiteX1" fmla="*/ 1361661 w 4233512"/>
              <a:gd name="connsiteY1" fmla="*/ 1407039 h 1872128"/>
              <a:gd name="connsiteX2" fmla="*/ 3766930 w 4233512"/>
              <a:gd name="connsiteY2" fmla="*/ 1804604 h 1872128"/>
              <a:gd name="connsiteX3" fmla="*/ 3896139 w 4233512"/>
              <a:gd name="connsiteY3" fmla="*/ 105013 h 1872128"/>
              <a:gd name="connsiteX4" fmla="*/ 139148 w 4233512"/>
              <a:gd name="connsiteY4" fmla="*/ 174587 h 1872128"/>
              <a:gd name="connsiteX0" fmla="*/ 175162 w 4412252"/>
              <a:gd name="connsiteY0" fmla="*/ 244911 h 1882817"/>
              <a:gd name="connsiteX1" fmla="*/ 1536823 w 4412252"/>
              <a:gd name="connsiteY1" fmla="*/ 1417728 h 1882817"/>
              <a:gd name="connsiteX2" fmla="*/ 3942092 w 4412252"/>
              <a:gd name="connsiteY2" fmla="*/ 1815293 h 1882817"/>
              <a:gd name="connsiteX3" fmla="*/ 4071301 w 4412252"/>
              <a:gd name="connsiteY3" fmla="*/ 115702 h 1882817"/>
              <a:gd name="connsiteX4" fmla="*/ 264614 w 4412252"/>
              <a:gd name="connsiteY4" fmla="*/ 155458 h 1882817"/>
              <a:gd name="connsiteX5" fmla="*/ 314310 w 4412252"/>
              <a:gd name="connsiteY5" fmla="*/ 185276 h 1882817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6" fmla="*/ 130319 w 4363116"/>
              <a:gd name="connsiteY6" fmla="*/ 241946 h 1879852"/>
              <a:gd name="connsiteX0" fmla="*/ 66002 w 4298799"/>
              <a:gd name="connsiteY0" fmla="*/ 241946 h 1879852"/>
              <a:gd name="connsiteX1" fmla="*/ 1427663 w 4298799"/>
              <a:gd name="connsiteY1" fmla="*/ 1414763 h 1879852"/>
              <a:gd name="connsiteX2" fmla="*/ 3832932 w 4298799"/>
              <a:gd name="connsiteY2" fmla="*/ 1812328 h 1879852"/>
              <a:gd name="connsiteX3" fmla="*/ 3962141 w 4298799"/>
              <a:gd name="connsiteY3" fmla="*/ 112737 h 1879852"/>
              <a:gd name="connsiteX4" fmla="*/ 215089 w 4298799"/>
              <a:gd name="connsiteY4" fmla="*/ 162432 h 1879852"/>
              <a:gd name="connsiteX5" fmla="*/ 523202 w 4298799"/>
              <a:gd name="connsiteY5" fmla="*/ 53103 h 1879852"/>
              <a:gd name="connsiteX6" fmla="*/ 66002 w 4298799"/>
              <a:gd name="connsiteY6" fmla="*/ 241946 h 1879852"/>
              <a:gd name="connsiteX0" fmla="*/ 247117 w 4479914"/>
              <a:gd name="connsiteY0" fmla="*/ 241946 h 1879852"/>
              <a:gd name="connsiteX1" fmla="*/ 1608778 w 4479914"/>
              <a:gd name="connsiteY1" fmla="*/ 1414763 h 1879852"/>
              <a:gd name="connsiteX2" fmla="*/ 4014047 w 4479914"/>
              <a:gd name="connsiteY2" fmla="*/ 1812328 h 1879852"/>
              <a:gd name="connsiteX3" fmla="*/ 4143256 w 4479914"/>
              <a:gd name="connsiteY3" fmla="*/ 112737 h 1879852"/>
              <a:gd name="connsiteX4" fmla="*/ 396204 w 4479914"/>
              <a:gd name="connsiteY4" fmla="*/ 162432 h 1879852"/>
              <a:gd name="connsiteX5" fmla="*/ 247117 w 4479914"/>
              <a:gd name="connsiteY5" fmla="*/ 241946 h 1879852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152254 h 1790160"/>
              <a:gd name="connsiteX1" fmla="*/ 1452307 w 4323443"/>
              <a:gd name="connsiteY1" fmla="*/ 1325071 h 1790160"/>
              <a:gd name="connsiteX2" fmla="*/ 3857576 w 4323443"/>
              <a:gd name="connsiteY2" fmla="*/ 1722636 h 1790160"/>
              <a:gd name="connsiteX3" fmla="*/ 3986785 w 4323443"/>
              <a:gd name="connsiteY3" fmla="*/ 23045 h 1790160"/>
              <a:gd name="connsiteX4" fmla="*/ 90646 w 4323443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3986785"/>
              <a:gd name="connsiteY0" fmla="*/ 152254 h 1790160"/>
              <a:gd name="connsiteX1" fmla="*/ 1452307 w 3986785"/>
              <a:gd name="connsiteY1" fmla="*/ 1325071 h 1790160"/>
              <a:gd name="connsiteX2" fmla="*/ 3857576 w 3986785"/>
              <a:gd name="connsiteY2" fmla="*/ 1722636 h 1790160"/>
              <a:gd name="connsiteX3" fmla="*/ 3986785 w 3986785"/>
              <a:gd name="connsiteY3" fmla="*/ 23045 h 1790160"/>
              <a:gd name="connsiteX4" fmla="*/ 90646 w 3986785"/>
              <a:gd name="connsiteY4" fmla="*/ 152254 h 1790160"/>
              <a:gd name="connsiteX0" fmla="*/ 90646 w 3986785"/>
              <a:gd name="connsiteY0" fmla="*/ 152254 h 1724091"/>
              <a:gd name="connsiteX1" fmla="*/ 1452307 w 3986785"/>
              <a:gd name="connsiteY1" fmla="*/ 1325071 h 1724091"/>
              <a:gd name="connsiteX2" fmla="*/ 3857576 w 3986785"/>
              <a:gd name="connsiteY2" fmla="*/ 1722636 h 1724091"/>
              <a:gd name="connsiteX3" fmla="*/ 3986785 w 3986785"/>
              <a:gd name="connsiteY3" fmla="*/ 23045 h 1724091"/>
              <a:gd name="connsiteX4" fmla="*/ 90646 w 3986785"/>
              <a:gd name="connsiteY4" fmla="*/ 152254 h 1724091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30071 h 1692041"/>
              <a:gd name="connsiteX1" fmla="*/ 1453248 w 3987726"/>
              <a:gd name="connsiteY1" fmla="*/ 1302888 h 1692041"/>
              <a:gd name="connsiteX2" fmla="*/ 3957909 w 3987726"/>
              <a:gd name="connsiteY2" fmla="*/ 1690514 h 1692041"/>
              <a:gd name="connsiteX3" fmla="*/ 3987726 w 3987726"/>
              <a:gd name="connsiteY3" fmla="*/ 862 h 1692041"/>
              <a:gd name="connsiteX4" fmla="*/ 91587 w 3987726"/>
              <a:gd name="connsiteY4" fmla="*/ 130071 h 1692041"/>
              <a:gd name="connsiteX0" fmla="*/ 2747 w 3898886"/>
              <a:gd name="connsiteY0" fmla="*/ 130071 h 1692041"/>
              <a:gd name="connsiteX1" fmla="*/ 1364408 w 3898886"/>
              <a:gd name="connsiteY1" fmla="*/ 1302888 h 1692041"/>
              <a:gd name="connsiteX2" fmla="*/ 3869069 w 3898886"/>
              <a:gd name="connsiteY2" fmla="*/ 1690514 h 1692041"/>
              <a:gd name="connsiteX3" fmla="*/ 3898886 w 3898886"/>
              <a:gd name="connsiteY3" fmla="*/ 862 h 1692041"/>
              <a:gd name="connsiteX4" fmla="*/ 2747 w 3898886"/>
              <a:gd name="connsiteY4" fmla="*/ 130071 h 1692041"/>
              <a:gd name="connsiteX0" fmla="*/ 2719 w 3908797"/>
              <a:gd name="connsiteY0" fmla="*/ 5538 h 1696934"/>
              <a:gd name="connsiteX1" fmla="*/ 1374319 w 3908797"/>
              <a:gd name="connsiteY1" fmla="*/ 1307564 h 1696934"/>
              <a:gd name="connsiteX2" fmla="*/ 3878980 w 3908797"/>
              <a:gd name="connsiteY2" fmla="*/ 1695190 h 1696934"/>
              <a:gd name="connsiteX3" fmla="*/ 3908797 w 3908797"/>
              <a:gd name="connsiteY3" fmla="*/ 5538 h 1696934"/>
              <a:gd name="connsiteX4" fmla="*/ 2719 w 3908797"/>
              <a:gd name="connsiteY4" fmla="*/ 5538 h 1696934"/>
              <a:gd name="connsiteX0" fmla="*/ 2733 w 3908811"/>
              <a:gd name="connsiteY0" fmla="*/ 5538 h 1689250"/>
              <a:gd name="connsiteX1" fmla="*/ 1374333 w 3908811"/>
              <a:gd name="connsiteY1" fmla="*/ 1307564 h 1689250"/>
              <a:gd name="connsiteX2" fmla="*/ 3904325 w 3908811"/>
              <a:gd name="connsiteY2" fmla="*/ 1687427 h 1689250"/>
              <a:gd name="connsiteX3" fmla="*/ 3908811 w 3908811"/>
              <a:gd name="connsiteY3" fmla="*/ 5538 h 1689250"/>
              <a:gd name="connsiteX4" fmla="*/ 2733 w 3908811"/>
              <a:gd name="connsiteY4" fmla="*/ 5538 h 16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8811" h="1689250">
                <a:moveTo>
                  <a:pt x="2733" y="5538"/>
                </a:moveTo>
                <a:cubicBezTo>
                  <a:pt x="-51932" y="461082"/>
                  <a:pt x="724068" y="1027249"/>
                  <a:pt x="1374333" y="1307564"/>
                </a:cubicBezTo>
                <a:cubicBezTo>
                  <a:pt x="2024598" y="1587879"/>
                  <a:pt x="3501791" y="1705649"/>
                  <a:pt x="3904325" y="1687427"/>
                </a:cubicBezTo>
                <a:cubicBezTo>
                  <a:pt x="3909295" y="1331275"/>
                  <a:pt x="3905498" y="648269"/>
                  <a:pt x="3908811" y="5538"/>
                </a:cubicBezTo>
                <a:cubicBezTo>
                  <a:pt x="3241232" y="-7714"/>
                  <a:pt x="544416" y="7195"/>
                  <a:pt x="2733" y="5538"/>
                </a:cubicBez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29000">
                <a:srgbClr val="D9FFD9">
                  <a:shade val="67500"/>
                  <a:satMod val="115000"/>
                  <a:alpha val="67000"/>
                </a:srgbClr>
              </a:gs>
              <a:gs pos="73000">
                <a:srgbClr val="D9FFD9">
                  <a:lumMod val="15000"/>
                  <a:lumOff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286000" y="1477738"/>
            <a:ext cx="0" cy="31242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2286000" y="4601938"/>
            <a:ext cx="5105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4400" y="147773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Conversation</a:t>
            </a:r>
          </a:p>
          <a:p>
            <a:r>
              <a:rPr lang="en-US" sz="1600" dirty="0" smtClean="0"/>
              <a:t>Naturalness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4678138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Knowledge Extent,</a:t>
            </a:r>
          </a:p>
          <a:p>
            <a:r>
              <a:rPr lang="en-US" sz="1600" dirty="0" smtClean="0"/>
              <a:t>Reasoning 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76200"/>
            <a:ext cx="5219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Complementary Research Directions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75648" y="144696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Human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23291" y="3620235"/>
            <a:ext cx="1369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State of the Art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3168126" y="3542073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 flipV="1">
            <a:off x="7112154" y="1770125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287782" y="3592537"/>
            <a:ext cx="94676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29000" y="3203519"/>
            <a:ext cx="327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Knowledge Graph Representation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551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 Chart Knowledge Base: Ontology Schema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494303" y="1447800"/>
            <a:ext cx="1193219" cy="685800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35486" y="2819400"/>
            <a:ext cx="1710853" cy="685800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292723" y="5219700"/>
            <a:ext cx="1818586" cy="685800"/>
          </a:xfrm>
          <a:prstGeom prst="ellipse">
            <a:avLst/>
          </a:prstGeom>
          <a:solidFill>
            <a:srgbClr val="FFFFE5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06194" y="2237039"/>
            <a:ext cx="1818586" cy="685800"/>
          </a:xfrm>
          <a:prstGeom prst="ellipse">
            <a:avLst/>
          </a:prstGeom>
          <a:solidFill>
            <a:srgbClr val="FFE1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BudgetCenter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378748" y="2099771"/>
            <a:ext cx="129145" cy="747548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640943" y="1924380"/>
            <a:ext cx="1177488" cy="582010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7574 w 1358493"/>
              <a:gd name="connsiteY0" fmla="*/ 0 h 936734"/>
              <a:gd name="connsiteX1" fmla="*/ 136654 w 1358493"/>
              <a:gd name="connsiteY1" fmla="*/ 326149 h 936734"/>
              <a:gd name="connsiteX2" fmla="*/ 1358482 w 1358493"/>
              <a:gd name="connsiteY2" fmla="*/ 936734 h 936734"/>
              <a:gd name="connsiteX0" fmla="*/ 0 w 1350929"/>
              <a:gd name="connsiteY0" fmla="*/ 0 h 936734"/>
              <a:gd name="connsiteX1" fmla="*/ 594163 w 1350929"/>
              <a:gd name="connsiteY1" fmla="*/ 546866 h 936734"/>
              <a:gd name="connsiteX2" fmla="*/ 1350908 w 1350929"/>
              <a:gd name="connsiteY2" fmla="*/ 936734 h 936734"/>
              <a:gd name="connsiteX0" fmla="*/ 0 w 1350908"/>
              <a:gd name="connsiteY0" fmla="*/ 0 h 936734"/>
              <a:gd name="connsiteX1" fmla="*/ 594163 w 1350908"/>
              <a:gd name="connsiteY1" fmla="*/ 546866 h 936734"/>
              <a:gd name="connsiteX2" fmla="*/ 1350908 w 1350908"/>
              <a:gd name="connsiteY2" fmla="*/ 936734 h 936734"/>
              <a:gd name="connsiteX0" fmla="*/ 0 w 1350908"/>
              <a:gd name="connsiteY0" fmla="*/ 0 h 936734"/>
              <a:gd name="connsiteX1" fmla="*/ 578397 w 1350908"/>
              <a:gd name="connsiteY1" fmla="*/ 349797 h 936734"/>
              <a:gd name="connsiteX2" fmla="*/ 1350908 w 1350908"/>
              <a:gd name="connsiteY2" fmla="*/ 936734 h 936734"/>
              <a:gd name="connsiteX0" fmla="*/ 0 w 1177488"/>
              <a:gd name="connsiteY0" fmla="*/ 0 h 582010"/>
              <a:gd name="connsiteX1" fmla="*/ 578397 w 1177488"/>
              <a:gd name="connsiteY1" fmla="*/ 349797 h 582010"/>
              <a:gd name="connsiteX2" fmla="*/ 1177488 w 1177488"/>
              <a:gd name="connsiteY2" fmla="*/ 582010 h 582010"/>
              <a:gd name="connsiteX0" fmla="*/ 0 w 1177488"/>
              <a:gd name="connsiteY0" fmla="*/ 0 h 582010"/>
              <a:gd name="connsiteX1" fmla="*/ 578397 w 1177488"/>
              <a:gd name="connsiteY1" fmla="*/ 349797 h 582010"/>
              <a:gd name="connsiteX2" fmla="*/ 1177488 w 1177488"/>
              <a:gd name="connsiteY2" fmla="*/ 582010 h 582010"/>
              <a:gd name="connsiteX0" fmla="*/ 0 w 1177488"/>
              <a:gd name="connsiteY0" fmla="*/ 0 h 582010"/>
              <a:gd name="connsiteX1" fmla="*/ 578397 w 1177488"/>
              <a:gd name="connsiteY1" fmla="*/ 349797 h 582010"/>
              <a:gd name="connsiteX2" fmla="*/ 1177488 w 1177488"/>
              <a:gd name="connsiteY2" fmla="*/ 582010 h 58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7488" h="582010">
                <a:moveTo>
                  <a:pt x="0" y="0"/>
                </a:moveTo>
                <a:cubicBezTo>
                  <a:pt x="32845" y="73901"/>
                  <a:pt x="382149" y="252795"/>
                  <a:pt x="578397" y="349797"/>
                </a:cubicBezTo>
                <a:cubicBezTo>
                  <a:pt x="774645" y="446799"/>
                  <a:pt x="897650" y="520261"/>
                  <a:pt x="1177488" y="5820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800000">
            <a:off x="2668135" y="2089260"/>
            <a:ext cx="141923" cy="73178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923" h="731783">
                <a:moveTo>
                  <a:pt x="12809" y="0"/>
                </a:moveTo>
                <a:cubicBezTo>
                  <a:pt x="45654" y="73901"/>
                  <a:pt x="144024" y="204185"/>
                  <a:pt x="141889" y="326149"/>
                </a:cubicBezTo>
                <a:cubicBezTo>
                  <a:pt x="139754" y="448113"/>
                  <a:pt x="13138" y="642349"/>
                  <a:pt x="0" y="731783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49950" y="1005279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946339" y="1219969"/>
            <a:ext cx="1055634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" idx="7"/>
          </p:cNvCxnSpPr>
          <p:nvPr/>
        </p:nvCxnSpPr>
        <p:spPr>
          <a:xfrm flipV="1">
            <a:off x="3512779" y="1219969"/>
            <a:ext cx="433560" cy="328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8097" y="1227852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preferredName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66244" y="1450425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17428" y="1985797"/>
            <a:ext cx="1175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hasBudgetCenter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989028" y="2421459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960125" y="2208930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budgetCenterName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47782" y="2467770"/>
            <a:ext cx="1410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budgetCenterNumber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989028" y="2709722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87204" y="2255441"/>
            <a:ext cx="788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62958" y="2379940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2685781" y="3475967"/>
            <a:ext cx="829877" cy="721785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706491 w 870617"/>
              <a:gd name="connsiteY0" fmla="*/ 178 h 326329"/>
              <a:gd name="connsiteX1" fmla="*/ 835571 w 870617"/>
              <a:gd name="connsiteY1" fmla="*/ 326327 h 326329"/>
              <a:gd name="connsiteX2" fmla="*/ 0 w 870617"/>
              <a:gd name="connsiteY2" fmla="*/ 6747 h 326329"/>
              <a:gd name="connsiteX0" fmla="*/ 706491 w 840449"/>
              <a:gd name="connsiteY0" fmla="*/ 4493 h 1047525"/>
              <a:gd name="connsiteX1" fmla="*/ 360306 w 840449"/>
              <a:gd name="connsiteY1" fmla="*/ 1044033 h 1047525"/>
              <a:gd name="connsiteX2" fmla="*/ 835571 w 840449"/>
              <a:gd name="connsiteY2" fmla="*/ 330642 h 1047525"/>
              <a:gd name="connsiteX3" fmla="*/ 0 w 840449"/>
              <a:gd name="connsiteY3" fmla="*/ 11062 h 1047525"/>
              <a:gd name="connsiteX0" fmla="*/ 706491 w 707759"/>
              <a:gd name="connsiteY0" fmla="*/ 0 h 1080891"/>
              <a:gd name="connsiteX1" fmla="*/ 360306 w 707759"/>
              <a:gd name="connsiteY1" fmla="*/ 1039540 h 1080891"/>
              <a:gd name="connsiteX2" fmla="*/ 70944 w 707759"/>
              <a:gd name="connsiteY2" fmla="*/ 948887 h 1080891"/>
              <a:gd name="connsiteX3" fmla="*/ 0 w 707759"/>
              <a:gd name="connsiteY3" fmla="*/ 6569 h 1080891"/>
              <a:gd name="connsiteX0" fmla="*/ 642081 w 643349"/>
              <a:gd name="connsiteY0" fmla="*/ 0 h 1078082"/>
              <a:gd name="connsiteX1" fmla="*/ 295896 w 643349"/>
              <a:gd name="connsiteY1" fmla="*/ 1039540 h 1078082"/>
              <a:gd name="connsiteX2" fmla="*/ 6534 w 643349"/>
              <a:gd name="connsiteY2" fmla="*/ 948887 h 1078082"/>
              <a:gd name="connsiteX3" fmla="*/ 85363 w 643349"/>
              <a:gd name="connsiteY3" fmla="*/ 61748 h 1078082"/>
              <a:gd name="connsiteX0" fmla="*/ 642081 w 642081"/>
              <a:gd name="connsiteY0" fmla="*/ 0 h 948887"/>
              <a:gd name="connsiteX1" fmla="*/ 6534 w 642081"/>
              <a:gd name="connsiteY1" fmla="*/ 948887 h 948887"/>
              <a:gd name="connsiteX2" fmla="*/ 85363 w 642081"/>
              <a:gd name="connsiteY2" fmla="*/ 61748 h 948887"/>
              <a:gd name="connsiteX0" fmla="*/ 556718 w 556718"/>
              <a:gd name="connsiteY0" fmla="*/ 0 h 909473"/>
              <a:gd name="connsiteX1" fmla="*/ 291661 w 556718"/>
              <a:gd name="connsiteY1" fmla="*/ 909473 h 909473"/>
              <a:gd name="connsiteX2" fmla="*/ 0 w 556718"/>
              <a:gd name="connsiteY2" fmla="*/ 61748 h 909473"/>
              <a:gd name="connsiteX0" fmla="*/ 556718 w 556718"/>
              <a:gd name="connsiteY0" fmla="*/ 0 h 909493"/>
              <a:gd name="connsiteX1" fmla="*/ 291661 w 556718"/>
              <a:gd name="connsiteY1" fmla="*/ 909473 h 909493"/>
              <a:gd name="connsiteX2" fmla="*/ 0 w 556718"/>
              <a:gd name="connsiteY2" fmla="*/ 30217 h 909493"/>
              <a:gd name="connsiteX0" fmla="*/ 683216 w 785843"/>
              <a:gd name="connsiteY0" fmla="*/ 0 h 909493"/>
              <a:gd name="connsiteX1" fmla="*/ 418159 w 785843"/>
              <a:gd name="connsiteY1" fmla="*/ 909473 h 909493"/>
              <a:gd name="connsiteX2" fmla="*/ 126498 w 785843"/>
              <a:gd name="connsiteY2" fmla="*/ 30217 h 909493"/>
              <a:gd name="connsiteX0" fmla="*/ 683216 w 873175"/>
              <a:gd name="connsiteY0" fmla="*/ 0 h 909493"/>
              <a:gd name="connsiteX1" fmla="*/ 418159 w 873175"/>
              <a:gd name="connsiteY1" fmla="*/ 909473 h 909493"/>
              <a:gd name="connsiteX2" fmla="*/ 126498 w 873175"/>
              <a:gd name="connsiteY2" fmla="*/ 30217 h 909493"/>
              <a:gd name="connsiteX0" fmla="*/ 701538 w 875377"/>
              <a:gd name="connsiteY0" fmla="*/ 0 h 696663"/>
              <a:gd name="connsiteX1" fmla="*/ 404950 w 875377"/>
              <a:gd name="connsiteY1" fmla="*/ 696638 h 696663"/>
              <a:gd name="connsiteX2" fmla="*/ 144820 w 875377"/>
              <a:gd name="connsiteY2" fmla="*/ 30217 h 696663"/>
              <a:gd name="connsiteX0" fmla="*/ 738863 w 912702"/>
              <a:gd name="connsiteY0" fmla="*/ 0 h 696677"/>
              <a:gd name="connsiteX1" fmla="*/ 442275 w 912702"/>
              <a:gd name="connsiteY1" fmla="*/ 696638 h 696677"/>
              <a:gd name="connsiteX2" fmla="*/ 182145 w 912702"/>
              <a:gd name="connsiteY2" fmla="*/ 30217 h 696677"/>
              <a:gd name="connsiteX0" fmla="*/ 633303 w 665502"/>
              <a:gd name="connsiteY0" fmla="*/ 0 h 696646"/>
              <a:gd name="connsiteX1" fmla="*/ 336715 w 665502"/>
              <a:gd name="connsiteY1" fmla="*/ 696638 h 696646"/>
              <a:gd name="connsiteX2" fmla="*/ 21405 w 665502"/>
              <a:gd name="connsiteY2" fmla="*/ 14452 h 696646"/>
              <a:gd name="connsiteX0" fmla="*/ 721282 w 850553"/>
              <a:gd name="connsiteY0" fmla="*/ 0 h 696646"/>
              <a:gd name="connsiteX1" fmla="*/ 424694 w 850553"/>
              <a:gd name="connsiteY1" fmla="*/ 696638 h 696646"/>
              <a:gd name="connsiteX2" fmla="*/ 109384 w 850553"/>
              <a:gd name="connsiteY2" fmla="*/ 14452 h 696646"/>
              <a:gd name="connsiteX0" fmla="*/ 633303 w 665502"/>
              <a:gd name="connsiteY0" fmla="*/ 24962 h 721628"/>
              <a:gd name="connsiteX1" fmla="*/ 336715 w 665502"/>
              <a:gd name="connsiteY1" fmla="*/ 721600 h 721628"/>
              <a:gd name="connsiteX2" fmla="*/ 21405 w 665502"/>
              <a:gd name="connsiteY2" fmla="*/ 0 h 721628"/>
              <a:gd name="connsiteX0" fmla="*/ 711033 w 829877"/>
              <a:gd name="connsiteY0" fmla="*/ 24962 h 721785"/>
              <a:gd name="connsiteX1" fmla="*/ 414445 w 829877"/>
              <a:gd name="connsiteY1" fmla="*/ 721600 h 721785"/>
              <a:gd name="connsiteX2" fmla="*/ 99135 w 829877"/>
              <a:gd name="connsiteY2" fmla="*/ 0 h 72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877" h="721785">
                <a:moveTo>
                  <a:pt x="711033" y="24962"/>
                </a:moveTo>
                <a:cubicBezTo>
                  <a:pt x="846641" y="277826"/>
                  <a:pt x="981511" y="709994"/>
                  <a:pt x="414445" y="721600"/>
                </a:cubicBezTo>
                <a:cubicBezTo>
                  <a:pt x="-152621" y="733206"/>
                  <a:pt x="-7283" y="198383"/>
                  <a:pt x="99135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463947" y="3943459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hasSubOrganization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62601" y="3959969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subOrganizationOf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reeform 41"/>
          <p:cNvSpPr/>
          <p:nvPr/>
        </p:nvSpPr>
        <p:spPr>
          <a:xfrm flipH="1" flipV="1">
            <a:off x="2810057" y="1005278"/>
            <a:ext cx="622207" cy="48571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706491 w 870617"/>
              <a:gd name="connsiteY0" fmla="*/ 178 h 326329"/>
              <a:gd name="connsiteX1" fmla="*/ 835571 w 870617"/>
              <a:gd name="connsiteY1" fmla="*/ 326327 h 326329"/>
              <a:gd name="connsiteX2" fmla="*/ 0 w 870617"/>
              <a:gd name="connsiteY2" fmla="*/ 6747 h 326329"/>
              <a:gd name="connsiteX0" fmla="*/ 706491 w 840449"/>
              <a:gd name="connsiteY0" fmla="*/ 4493 h 1047525"/>
              <a:gd name="connsiteX1" fmla="*/ 360306 w 840449"/>
              <a:gd name="connsiteY1" fmla="*/ 1044033 h 1047525"/>
              <a:gd name="connsiteX2" fmla="*/ 835571 w 840449"/>
              <a:gd name="connsiteY2" fmla="*/ 330642 h 1047525"/>
              <a:gd name="connsiteX3" fmla="*/ 0 w 840449"/>
              <a:gd name="connsiteY3" fmla="*/ 11062 h 1047525"/>
              <a:gd name="connsiteX0" fmla="*/ 706491 w 707759"/>
              <a:gd name="connsiteY0" fmla="*/ 0 h 1080891"/>
              <a:gd name="connsiteX1" fmla="*/ 360306 w 707759"/>
              <a:gd name="connsiteY1" fmla="*/ 1039540 h 1080891"/>
              <a:gd name="connsiteX2" fmla="*/ 70944 w 707759"/>
              <a:gd name="connsiteY2" fmla="*/ 948887 h 1080891"/>
              <a:gd name="connsiteX3" fmla="*/ 0 w 707759"/>
              <a:gd name="connsiteY3" fmla="*/ 6569 h 1080891"/>
              <a:gd name="connsiteX0" fmla="*/ 642081 w 643349"/>
              <a:gd name="connsiteY0" fmla="*/ 0 h 1078082"/>
              <a:gd name="connsiteX1" fmla="*/ 295896 w 643349"/>
              <a:gd name="connsiteY1" fmla="*/ 1039540 h 1078082"/>
              <a:gd name="connsiteX2" fmla="*/ 6534 w 643349"/>
              <a:gd name="connsiteY2" fmla="*/ 948887 h 1078082"/>
              <a:gd name="connsiteX3" fmla="*/ 85363 w 643349"/>
              <a:gd name="connsiteY3" fmla="*/ 61748 h 1078082"/>
              <a:gd name="connsiteX0" fmla="*/ 642081 w 642081"/>
              <a:gd name="connsiteY0" fmla="*/ 0 h 948887"/>
              <a:gd name="connsiteX1" fmla="*/ 6534 w 642081"/>
              <a:gd name="connsiteY1" fmla="*/ 948887 h 948887"/>
              <a:gd name="connsiteX2" fmla="*/ 85363 w 642081"/>
              <a:gd name="connsiteY2" fmla="*/ 61748 h 948887"/>
              <a:gd name="connsiteX0" fmla="*/ 556718 w 556718"/>
              <a:gd name="connsiteY0" fmla="*/ 0 h 909473"/>
              <a:gd name="connsiteX1" fmla="*/ 291661 w 556718"/>
              <a:gd name="connsiteY1" fmla="*/ 909473 h 909473"/>
              <a:gd name="connsiteX2" fmla="*/ 0 w 556718"/>
              <a:gd name="connsiteY2" fmla="*/ 61748 h 909473"/>
              <a:gd name="connsiteX0" fmla="*/ 556718 w 556718"/>
              <a:gd name="connsiteY0" fmla="*/ 0 h 909493"/>
              <a:gd name="connsiteX1" fmla="*/ 291661 w 556718"/>
              <a:gd name="connsiteY1" fmla="*/ 909473 h 909493"/>
              <a:gd name="connsiteX2" fmla="*/ 0 w 556718"/>
              <a:gd name="connsiteY2" fmla="*/ 30217 h 909493"/>
              <a:gd name="connsiteX0" fmla="*/ 683216 w 785843"/>
              <a:gd name="connsiteY0" fmla="*/ 0 h 909493"/>
              <a:gd name="connsiteX1" fmla="*/ 418159 w 785843"/>
              <a:gd name="connsiteY1" fmla="*/ 909473 h 909493"/>
              <a:gd name="connsiteX2" fmla="*/ 126498 w 785843"/>
              <a:gd name="connsiteY2" fmla="*/ 30217 h 909493"/>
              <a:gd name="connsiteX0" fmla="*/ 683216 w 873175"/>
              <a:gd name="connsiteY0" fmla="*/ 0 h 909493"/>
              <a:gd name="connsiteX1" fmla="*/ 418159 w 873175"/>
              <a:gd name="connsiteY1" fmla="*/ 909473 h 909493"/>
              <a:gd name="connsiteX2" fmla="*/ 126498 w 873175"/>
              <a:gd name="connsiteY2" fmla="*/ 30217 h 909493"/>
              <a:gd name="connsiteX0" fmla="*/ 701538 w 875377"/>
              <a:gd name="connsiteY0" fmla="*/ 0 h 696663"/>
              <a:gd name="connsiteX1" fmla="*/ 404950 w 875377"/>
              <a:gd name="connsiteY1" fmla="*/ 696638 h 696663"/>
              <a:gd name="connsiteX2" fmla="*/ 144820 w 875377"/>
              <a:gd name="connsiteY2" fmla="*/ 30217 h 696663"/>
              <a:gd name="connsiteX0" fmla="*/ 738863 w 912702"/>
              <a:gd name="connsiteY0" fmla="*/ 0 h 696677"/>
              <a:gd name="connsiteX1" fmla="*/ 442275 w 912702"/>
              <a:gd name="connsiteY1" fmla="*/ 696638 h 696677"/>
              <a:gd name="connsiteX2" fmla="*/ 182145 w 912702"/>
              <a:gd name="connsiteY2" fmla="*/ 30217 h 696677"/>
              <a:gd name="connsiteX0" fmla="*/ 633303 w 665502"/>
              <a:gd name="connsiteY0" fmla="*/ 0 h 696646"/>
              <a:gd name="connsiteX1" fmla="*/ 336715 w 665502"/>
              <a:gd name="connsiteY1" fmla="*/ 696638 h 696646"/>
              <a:gd name="connsiteX2" fmla="*/ 21405 w 665502"/>
              <a:gd name="connsiteY2" fmla="*/ 14452 h 696646"/>
              <a:gd name="connsiteX0" fmla="*/ 721282 w 850553"/>
              <a:gd name="connsiteY0" fmla="*/ 0 h 696646"/>
              <a:gd name="connsiteX1" fmla="*/ 424694 w 850553"/>
              <a:gd name="connsiteY1" fmla="*/ 696638 h 696646"/>
              <a:gd name="connsiteX2" fmla="*/ 109384 w 850553"/>
              <a:gd name="connsiteY2" fmla="*/ 14452 h 696646"/>
              <a:gd name="connsiteX0" fmla="*/ 633303 w 665502"/>
              <a:gd name="connsiteY0" fmla="*/ 24962 h 721628"/>
              <a:gd name="connsiteX1" fmla="*/ 336715 w 665502"/>
              <a:gd name="connsiteY1" fmla="*/ 721600 h 721628"/>
              <a:gd name="connsiteX2" fmla="*/ 21405 w 665502"/>
              <a:gd name="connsiteY2" fmla="*/ 0 h 721628"/>
              <a:gd name="connsiteX0" fmla="*/ 711033 w 829877"/>
              <a:gd name="connsiteY0" fmla="*/ 24962 h 721785"/>
              <a:gd name="connsiteX1" fmla="*/ 414445 w 829877"/>
              <a:gd name="connsiteY1" fmla="*/ 721600 h 721785"/>
              <a:gd name="connsiteX2" fmla="*/ 99135 w 829877"/>
              <a:gd name="connsiteY2" fmla="*/ 0 h 72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877" h="721785">
                <a:moveTo>
                  <a:pt x="711033" y="24962"/>
                </a:moveTo>
                <a:cubicBezTo>
                  <a:pt x="846641" y="277826"/>
                  <a:pt x="981511" y="709994"/>
                  <a:pt x="414445" y="721600"/>
                </a:cubicBezTo>
                <a:cubicBezTo>
                  <a:pt x="-152621" y="733206"/>
                  <a:pt x="-7283" y="198383"/>
                  <a:pt x="9913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753630" y="768912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76573" y="3039189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orgFullName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62285" y="3275885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orgAbbrevName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65909" y="3518532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142401" y="3738501"/>
            <a:ext cx="1267799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142401" y="3499482"/>
            <a:ext cx="1267799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142401" y="3260061"/>
            <a:ext cx="1267799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22308" y="3615390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OrgUnitLevel_Area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OrgUnitLevel_Lab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OrgUnitLevel_Center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OrgUnitLevel_Ops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}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967983" y="1441669"/>
            <a:ext cx="1055634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967983" y="1663369"/>
            <a:ext cx="1055634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624263" y="1441669"/>
            <a:ext cx="353766" cy="1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686175" y="1665884"/>
            <a:ext cx="280069" cy="4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929063" y="3224213"/>
            <a:ext cx="213393" cy="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867150" y="3309938"/>
            <a:ext cx="275306" cy="189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76663" y="3390900"/>
            <a:ext cx="370556" cy="346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615113" y="2419315"/>
            <a:ext cx="373915" cy="8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615113" y="2667000"/>
            <a:ext cx="376237" cy="47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960611" y="10873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SL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970136" y="1311170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SL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965373" y="1535007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SL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351135" y="313044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SL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74947" y="3368570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SL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02072" y="2286219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SL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16360" y="258070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SL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947782" y="5147119"/>
            <a:ext cx="1967618" cy="1568845"/>
            <a:chOff x="6947782" y="5147119"/>
            <a:chExt cx="1967618" cy="1568845"/>
          </a:xfrm>
        </p:grpSpPr>
        <p:sp>
          <p:nvSpPr>
            <p:cNvPr id="83" name="TextBox 82"/>
            <p:cNvSpPr txBox="1"/>
            <p:nvPr/>
          </p:nvSpPr>
          <p:spPr>
            <a:xfrm>
              <a:off x="7302458" y="6459379"/>
              <a:ext cx="16129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SL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= String Literal value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7244421" y="5533982"/>
              <a:ext cx="1328149" cy="4102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 Type Name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7313065" y="6328230"/>
              <a:ext cx="12677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7449874" y="6082009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propertyName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947782" y="5147119"/>
              <a:ext cx="1967617" cy="156884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989028" y="5147120"/>
              <a:ext cx="494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Key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7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12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 Chart Knowledge Base:  Data Example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114491" y="5228598"/>
            <a:ext cx="1593958" cy="499642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Jesse </a:t>
            </a:r>
            <a:r>
              <a:rPr lang="en-US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359837" y="2368681"/>
            <a:ext cx="1769317" cy="685800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IAL_Lab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552740" y="1679732"/>
            <a:ext cx="129145" cy="747548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800000">
            <a:off x="2765757" y="1661367"/>
            <a:ext cx="141923" cy="73178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923" h="731783">
                <a:moveTo>
                  <a:pt x="12809" y="0"/>
                </a:moveTo>
                <a:cubicBezTo>
                  <a:pt x="45654" y="73901"/>
                  <a:pt x="144024" y="204185"/>
                  <a:pt x="141889" y="326149"/>
                </a:cubicBezTo>
                <a:cubicBezTo>
                  <a:pt x="139754" y="448113"/>
                  <a:pt x="13138" y="642349"/>
                  <a:pt x="0" y="731783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371600" y="2399711"/>
            <a:ext cx="6572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90550" y="4645391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51814" y="4817808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13416" y="1900752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hasSubOrganization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52458" y="1904147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subOrganizationOf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69825" y="3826545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37030" y="2388593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028891" y="2399711"/>
            <a:ext cx="395222" cy="183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270319" y="3736188"/>
            <a:ext cx="1845890" cy="685800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CHAT_Area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402789" y="1010028"/>
            <a:ext cx="1769317" cy="685800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Freeform 59"/>
          <p:cNvSpPr/>
          <p:nvPr/>
        </p:nvSpPr>
        <p:spPr>
          <a:xfrm rot="10800000">
            <a:off x="2799915" y="3012410"/>
            <a:ext cx="141923" cy="73178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923" h="731783">
                <a:moveTo>
                  <a:pt x="12809" y="0"/>
                </a:moveTo>
                <a:cubicBezTo>
                  <a:pt x="45654" y="73901"/>
                  <a:pt x="144024" y="204185"/>
                  <a:pt x="141889" y="326149"/>
                </a:cubicBezTo>
                <a:cubicBezTo>
                  <a:pt x="139754" y="448113"/>
                  <a:pt x="13138" y="642349"/>
                  <a:pt x="0" y="731783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552740" y="3041154"/>
            <a:ext cx="129145" cy="747548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623419" y="3255191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subOrganizationOf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617312" y="3411532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hasSubOrganization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820332" y="5249517"/>
            <a:ext cx="1650527" cy="499642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John_Maxwell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5052244" y="4441277"/>
            <a:ext cx="1593958" cy="499642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Kyle_Dent</a:t>
            </a:r>
            <a:endParaRPr 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3713416" y="4376101"/>
            <a:ext cx="105202" cy="87341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478" h="842141">
                <a:moveTo>
                  <a:pt x="0" y="0"/>
                </a:moveTo>
                <a:cubicBezTo>
                  <a:pt x="32845" y="73901"/>
                  <a:pt x="108881" y="272502"/>
                  <a:pt x="113315" y="412859"/>
                </a:cubicBezTo>
                <a:cubicBezTo>
                  <a:pt x="117749" y="553216"/>
                  <a:pt x="30547" y="780393"/>
                  <a:pt x="26606" y="842141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 rot="10800000">
            <a:off x="3355751" y="4412463"/>
            <a:ext cx="115990" cy="835901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  <a:gd name="connsiteX0" fmla="*/ 0 w 184524"/>
              <a:gd name="connsiteY0" fmla="*/ 0 h 826376"/>
              <a:gd name="connsiteX1" fmla="*/ 184259 w 184524"/>
              <a:gd name="connsiteY1" fmla="*/ 420742 h 826376"/>
              <a:gd name="connsiteX2" fmla="*/ 42370 w 184524"/>
              <a:gd name="connsiteY2" fmla="*/ 826376 h 826376"/>
              <a:gd name="connsiteX0" fmla="*/ 0 w 113849"/>
              <a:gd name="connsiteY0" fmla="*/ 0 h 826376"/>
              <a:gd name="connsiteX1" fmla="*/ 113314 w 113849"/>
              <a:gd name="connsiteY1" fmla="*/ 326149 h 826376"/>
              <a:gd name="connsiteX2" fmla="*/ 42370 w 113849"/>
              <a:gd name="connsiteY2" fmla="*/ 826376 h 826376"/>
              <a:gd name="connsiteX0" fmla="*/ 0 w 121621"/>
              <a:gd name="connsiteY0" fmla="*/ 0 h 835901"/>
              <a:gd name="connsiteX1" fmla="*/ 113314 w 121621"/>
              <a:gd name="connsiteY1" fmla="*/ 326149 h 835901"/>
              <a:gd name="connsiteX2" fmla="*/ 104283 w 121621"/>
              <a:gd name="connsiteY2" fmla="*/ 835901 h 835901"/>
              <a:gd name="connsiteX0" fmla="*/ 0 w 119773"/>
              <a:gd name="connsiteY0" fmla="*/ 0 h 835901"/>
              <a:gd name="connsiteX1" fmla="*/ 113314 w 119773"/>
              <a:gd name="connsiteY1" fmla="*/ 326149 h 835901"/>
              <a:gd name="connsiteX2" fmla="*/ 104283 w 119773"/>
              <a:gd name="connsiteY2" fmla="*/ 835901 h 835901"/>
              <a:gd name="connsiteX0" fmla="*/ 0 w 115990"/>
              <a:gd name="connsiteY0" fmla="*/ 0 h 835901"/>
              <a:gd name="connsiteX1" fmla="*/ 108551 w 115990"/>
              <a:gd name="connsiteY1" fmla="*/ 383299 h 835901"/>
              <a:gd name="connsiteX2" fmla="*/ 104283 w 115990"/>
              <a:gd name="connsiteY2" fmla="*/ 835901 h 83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90" h="835901">
                <a:moveTo>
                  <a:pt x="0" y="0"/>
                </a:moveTo>
                <a:cubicBezTo>
                  <a:pt x="32845" y="73901"/>
                  <a:pt x="91171" y="243982"/>
                  <a:pt x="108551" y="383299"/>
                </a:cubicBezTo>
                <a:cubicBezTo>
                  <a:pt x="125931" y="522616"/>
                  <a:pt x="107896" y="727417"/>
                  <a:pt x="104283" y="835901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630395" y="3949406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reeform 83"/>
          <p:cNvSpPr/>
          <p:nvPr/>
        </p:nvSpPr>
        <p:spPr>
          <a:xfrm rot="10800000" flipH="1">
            <a:off x="5963907" y="3438613"/>
            <a:ext cx="123534" cy="1021587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  <a:gd name="connsiteX0" fmla="*/ 0 w 184524"/>
              <a:gd name="connsiteY0" fmla="*/ 0 h 826376"/>
              <a:gd name="connsiteX1" fmla="*/ 184259 w 184524"/>
              <a:gd name="connsiteY1" fmla="*/ 420742 h 826376"/>
              <a:gd name="connsiteX2" fmla="*/ 42370 w 184524"/>
              <a:gd name="connsiteY2" fmla="*/ 826376 h 826376"/>
              <a:gd name="connsiteX0" fmla="*/ 0 w 113849"/>
              <a:gd name="connsiteY0" fmla="*/ 0 h 826376"/>
              <a:gd name="connsiteX1" fmla="*/ 113314 w 113849"/>
              <a:gd name="connsiteY1" fmla="*/ 326149 h 826376"/>
              <a:gd name="connsiteX2" fmla="*/ 42370 w 113849"/>
              <a:gd name="connsiteY2" fmla="*/ 826376 h 826376"/>
              <a:gd name="connsiteX0" fmla="*/ 33396 w 72376"/>
              <a:gd name="connsiteY0" fmla="*/ 0 h 822542"/>
              <a:gd name="connsiteX1" fmla="*/ 70944 w 72376"/>
              <a:gd name="connsiteY1" fmla="*/ 322315 h 822542"/>
              <a:gd name="connsiteX2" fmla="*/ 0 w 72376"/>
              <a:gd name="connsiteY2" fmla="*/ 822542 h 822542"/>
              <a:gd name="connsiteX0" fmla="*/ 33396 w 74099"/>
              <a:gd name="connsiteY0" fmla="*/ 0 h 822542"/>
              <a:gd name="connsiteX1" fmla="*/ 70944 w 74099"/>
              <a:gd name="connsiteY1" fmla="*/ 322315 h 822542"/>
              <a:gd name="connsiteX2" fmla="*/ 0 w 74099"/>
              <a:gd name="connsiteY2" fmla="*/ 822542 h 822542"/>
              <a:gd name="connsiteX0" fmla="*/ 33396 w 89331"/>
              <a:gd name="connsiteY0" fmla="*/ 0 h 822542"/>
              <a:gd name="connsiteX1" fmla="*/ 88164 w 89331"/>
              <a:gd name="connsiteY1" fmla="*/ 406676 h 822542"/>
              <a:gd name="connsiteX2" fmla="*/ 0 w 89331"/>
              <a:gd name="connsiteY2" fmla="*/ 822542 h 82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31" h="822542">
                <a:moveTo>
                  <a:pt x="33396" y="0"/>
                </a:moveTo>
                <a:cubicBezTo>
                  <a:pt x="80017" y="177434"/>
                  <a:pt x="93730" y="269586"/>
                  <a:pt x="88164" y="406676"/>
                </a:cubicBezTo>
                <a:cubicBezTo>
                  <a:pt x="82598" y="543766"/>
                  <a:pt x="13138" y="733108"/>
                  <a:pt x="0" y="822542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108336" y="2938972"/>
            <a:ext cx="1593958" cy="499642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Raj_Minhas</a:t>
            </a:r>
            <a:endParaRPr lang="en-US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Freeform 85"/>
          <p:cNvSpPr/>
          <p:nvPr/>
        </p:nvSpPr>
        <p:spPr>
          <a:xfrm rot="16200000" flipH="1">
            <a:off x="4634751" y="4689260"/>
            <a:ext cx="568288" cy="99773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160510 w 278067"/>
              <a:gd name="connsiteY0" fmla="*/ 0 h 720998"/>
              <a:gd name="connsiteX1" fmla="*/ 273825 w 278067"/>
              <a:gd name="connsiteY1" fmla="*/ 412859 h 720998"/>
              <a:gd name="connsiteX2" fmla="*/ 0 w 278067"/>
              <a:gd name="connsiteY2" fmla="*/ 720998 h 720998"/>
              <a:gd name="connsiteX0" fmla="*/ 366032 w 374946"/>
              <a:gd name="connsiteY0" fmla="*/ 0 h 818694"/>
              <a:gd name="connsiteX1" fmla="*/ 273825 w 374946"/>
              <a:gd name="connsiteY1" fmla="*/ 510555 h 818694"/>
              <a:gd name="connsiteX2" fmla="*/ 0 w 374946"/>
              <a:gd name="connsiteY2" fmla="*/ 818694 h 818694"/>
              <a:gd name="connsiteX0" fmla="*/ 366032 w 366032"/>
              <a:gd name="connsiteY0" fmla="*/ 0 h 818694"/>
              <a:gd name="connsiteX1" fmla="*/ 273825 w 366032"/>
              <a:gd name="connsiteY1" fmla="*/ 510555 h 818694"/>
              <a:gd name="connsiteX2" fmla="*/ 0 w 366032"/>
              <a:gd name="connsiteY2" fmla="*/ 818694 h 818694"/>
              <a:gd name="connsiteX0" fmla="*/ 366032 w 366032"/>
              <a:gd name="connsiteY0" fmla="*/ 0 h 818694"/>
              <a:gd name="connsiteX1" fmla="*/ 209408 w 366032"/>
              <a:gd name="connsiteY1" fmla="*/ 494923 h 818694"/>
              <a:gd name="connsiteX2" fmla="*/ 0 w 366032"/>
              <a:gd name="connsiteY2" fmla="*/ 818694 h 818694"/>
              <a:gd name="connsiteX0" fmla="*/ 366032 w 366032"/>
              <a:gd name="connsiteY0" fmla="*/ 0 h 818694"/>
              <a:gd name="connsiteX1" fmla="*/ 209408 w 366032"/>
              <a:gd name="connsiteY1" fmla="*/ 494923 h 818694"/>
              <a:gd name="connsiteX2" fmla="*/ 0 w 366032"/>
              <a:gd name="connsiteY2" fmla="*/ 818694 h 81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32" h="818694">
                <a:moveTo>
                  <a:pt x="366032" y="0"/>
                </a:moveTo>
                <a:cubicBezTo>
                  <a:pt x="340594" y="214585"/>
                  <a:pt x="270413" y="358474"/>
                  <a:pt x="209408" y="494923"/>
                </a:cubicBezTo>
                <a:cubicBezTo>
                  <a:pt x="148403" y="631372"/>
                  <a:pt x="102101" y="698328"/>
                  <a:pt x="0" y="818694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4751162" y="5628326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eform 87"/>
          <p:cNvSpPr/>
          <p:nvPr/>
        </p:nvSpPr>
        <p:spPr>
          <a:xfrm rot="16200000" flipH="1">
            <a:off x="4303887" y="3929883"/>
            <a:ext cx="436834" cy="1073939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0 w 281301"/>
              <a:gd name="connsiteY0" fmla="*/ 0 h 881222"/>
              <a:gd name="connsiteX1" fmla="*/ 113315 w 281301"/>
              <a:gd name="connsiteY1" fmla="*/ 412859 h 881222"/>
              <a:gd name="connsiteX2" fmla="*/ 281210 w 281301"/>
              <a:gd name="connsiteY2" fmla="*/ 881222 h 881222"/>
              <a:gd name="connsiteX0" fmla="*/ 0 w 281363"/>
              <a:gd name="connsiteY0" fmla="*/ 0 h 881222"/>
              <a:gd name="connsiteX1" fmla="*/ 165465 w 281363"/>
              <a:gd name="connsiteY1" fmla="*/ 412861 h 881222"/>
              <a:gd name="connsiteX2" fmla="*/ 281210 w 281363"/>
              <a:gd name="connsiteY2" fmla="*/ 881222 h 88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363" h="881222">
                <a:moveTo>
                  <a:pt x="0" y="0"/>
                </a:moveTo>
                <a:cubicBezTo>
                  <a:pt x="32845" y="73901"/>
                  <a:pt x="118597" y="265991"/>
                  <a:pt x="165465" y="412861"/>
                </a:cubicBezTo>
                <a:cubicBezTo>
                  <a:pt x="212333" y="559731"/>
                  <a:pt x="285151" y="819474"/>
                  <a:pt x="281210" y="881222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rot="16200000" flipH="1">
            <a:off x="4376699" y="2477500"/>
            <a:ext cx="260923" cy="1212050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0 w 168059"/>
              <a:gd name="connsiteY0" fmla="*/ 0 h 994549"/>
              <a:gd name="connsiteX1" fmla="*/ 113315 w 168059"/>
              <a:gd name="connsiteY1" fmla="*/ 412859 h 994549"/>
              <a:gd name="connsiteX2" fmla="*/ 167713 w 168059"/>
              <a:gd name="connsiteY2" fmla="*/ 994549 h 99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059" h="994549">
                <a:moveTo>
                  <a:pt x="0" y="0"/>
                </a:moveTo>
                <a:cubicBezTo>
                  <a:pt x="32845" y="73901"/>
                  <a:pt x="85363" y="247101"/>
                  <a:pt x="113315" y="412859"/>
                </a:cubicBezTo>
                <a:cubicBezTo>
                  <a:pt x="141267" y="578617"/>
                  <a:pt x="171654" y="932801"/>
                  <a:pt x="167713" y="994549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 rot="16200000" flipV="1">
            <a:off x="4485927" y="2375389"/>
            <a:ext cx="355632" cy="105964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0 w 242940"/>
              <a:gd name="connsiteY0" fmla="*/ 0 h 873404"/>
              <a:gd name="connsiteX1" fmla="*/ 239083 w 242940"/>
              <a:gd name="connsiteY1" fmla="*/ 444122 h 873404"/>
              <a:gd name="connsiteX2" fmla="*/ 152374 w 242940"/>
              <a:gd name="connsiteY2" fmla="*/ 873404 h 873404"/>
              <a:gd name="connsiteX0" fmla="*/ 0 w 246608"/>
              <a:gd name="connsiteY0" fmla="*/ 0 h 877310"/>
              <a:gd name="connsiteX1" fmla="*/ 239083 w 246608"/>
              <a:gd name="connsiteY1" fmla="*/ 444122 h 877310"/>
              <a:gd name="connsiteX2" fmla="*/ 189183 w 246608"/>
              <a:gd name="connsiteY2" fmla="*/ 877310 h 877310"/>
              <a:gd name="connsiteX0" fmla="*/ 0 w 189663"/>
              <a:gd name="connsiteY0" fmla="*/ 0 h 877310"/>
              <a:gd name="connsiteX1" fmla="*/ 140923 w 189663"/>
              <a:gd name="connsiteY1" fmla="*/ 408951 h 877310"/>
              <a:gd name="connsiteX2" fmla="*/ 189183 w 189663"/>
              <a:gd name="connsiteY2" fmla="*/ 877310 h 877310"/>
              <a:gd name="connsiteX0" fmla="*/ 0 w 229265"/>
              <a:gd name="connsiteY0" fmla="*/ 0 h 869492"/>
              <a:gd name="connsiteX1" fmla="*/ 140923 w 229265"/>
              <a:gd name="connsiteY1" fmla="*/ 408951 h 869492"/>
              <a:gd name="connsiteX2" fmla="*/ 229061 w 229265"/>
              <a:gd name="connsiteY2" fmla="*/ 869492 h 869492"/>
              <a:gd name="connsiteX0" fmla="*/ 0 w 229061"/>
              <a:gd name="connsiteY0" fmla="*/ 0 h 869492"/>
              <a:gd name="connsiteX1" fmla="*/ 140923 w 229061"/>
              <a:gd name="connsiteY1" fmla="*/ 408951 h 869492"/>
              <a:gd name="connsiteX2" fmla="*/ 229061 w 229061"/>
              <a:gd name="connsiteY2" fmla="*/ 869492 h 8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061" h="869492">
                <a:moveTo>
                  <a:pt x="0" y="0"/>
                </a:moveTo>
                <a:cubicBezTo>
                  <a:pt x="32845" y="73901"/>
                  <a:pt x="102746" y="264036"/>
                  <a:pt x="140923" y="408951"/>
                </a:cubicBezTo>
                <a:cubicBezTo>
                  <a:pt x="179100" y="553866"/>
                  <a:pt x="220732" y="733494"/>
                  <a:pt x="229061" y="869492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 rot="16200000" flipV="1">
            <a:off x="4458692" y="3806986"/>
            <a:ext cx="379445" cy="1102511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0 w 319989"/>
              <a:gd name="connsiteY0" fmla="*/ 0 h 889036"/>
              <a:gd name="connsiteX1" fmla="*/ 312703 w 319989"/>
              <a:gd name="connsiteY1" fmla="*/ 459754 h 889036"/>
              <a:gd name="connsiteX2" fmla="*/ 225994 w 319989"/>
              <a:gd name="connsiteY2" fmla="*/ 889036 h 889036"/>
              <a:gd name="connsiteX0" fmla="*/ 0 w 234385"/>
              <a:gd name="connsiteY0" fmla="*/ 0 h 889036"/>
              <a:gd name="connsiteX1" fmla="*/ 211476 w 234385"/>
              <a:gd name="connsiteY1" fmla="*/ 362057 h 889036"/>
              <a:gd name="connsiteX2" fmla="*/ 225994 w 234385"/>
              <a:gd name="connsiteY2" fmla="*/ 889036 h 889036"/>
              <a:gd name="connsiteX0" fmla="*/ 0 w 246724"/>
              <a:gd name="connsiteY0" fmla="*/ 0 h 904667"/>
              <a:gd name="connsiteX1" fmla="*/ 211476 w 246724"/>
              <a:gd name="connsiteY1" fmla="*/ 362057 h 904667"/>
              <a:gd name="connsiteX2" fmla="*/ 244399 w 246724"/>
              <a:gd name="connsiteY2" fmla="*/ 904667 h 904667"/>
              <a:gd name="connsiteX0" fmla="*/ 0 w 244399"/>
              <a:gd name="connsiteY0" fmla="*/ 0 h 904667"/>
              <a:gd name="connsiteX1" fmla="*/ 211476 w 244399"/>
              <a:gd name="connsiteY1" fmla="*/ 362057 h 904667"/>
              <a:gd name="connsiteX2" fmla="*/ 244399 w 244399"/>
              <a:gd name="connsiteY2" fmla="*/ 904667 h 904667"/>
              <a:gd name="connsiteX0" fmla="*/ 0 w 244399"/>
              <a:gd name="connsiteY0" fmla="*/ 0 h 904667"/>
              <a:gd name="connsiteX1" fmla="*/ 168531 w 244399"/>
              <a:gd name="connsiteY1" fmla="*/ 365964 h 904667"/>
              <a:gd name="connsiteX2" fmla="*/ 244399 w 244399"/>
              <a:gd name="connsiteY2" fmla="*/ 904667 h 904667"/>
              <a:gd name="connsiteX0" fmla="*/ 0 w 244399"/>
              <a:gd name="connsiteY0" fmla="*/ 0 h 904667"/>
              <a:gd name="connsiteX1" fmla="*/ 168531 w 244399"/>
              <a:gd name="connsiteY1" fmla="*/ 365964 h 904667"/>
              <a:gd name="connsiteX2" fmla="*/ 244399 w 244399"/>
              <a:gd name="connsiteY2" fmla="*/ 904667 h 90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399" h="904667">
                <a:moveTo>
                  <a:pt x="0" y="0"/>
                </a:moveTo>
                <a:cubicBezTo>
                  <a:pt x="32845" y="73901"/>
                  <a:pt x="127798" y="215186"/>
                  <a:pt x="168531" y="365964"/>
                </a:cubicBezTo>
                <a:cubicBezTo>
                  <a:pt x="209264" y="516742"/>
                  <a:pt x="233002" y="749130"/>
                  <a:pt x="244399" y="904667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470860" y="2455645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1447800" y="3759994"/>
            <a:ext cx="695326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139452" y="3760099"/>
            <a:ext cx="263337" cy="123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542493" y="3755337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63532" y="4547964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052243" y="3124313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reeform 97"/>
          <p:cNvSpPr/>
          <p:nvPr/>
        </p:nvSpPr>
        <p:spPr>
          <a:xfrm rot="10800000">
            <a:off x="1880159" y="4213449"/>
            <a:ext cx="480037" cy="1007351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29096"/>
              <a:gd name="connsiteY0" fmla="*/ 0 h 755431"/>
              <a:gd name="connsiteX1" fmla="*/ 129080 w 129096"/>
              <a:gd name="connsiteY1" fmla="*/ 326149 h 755431"/>
              <a:gd name="connsiteX2" fmla="*/ 6753 w 129096"/>
              <a:gd name="connsiteY2" fmla="*/ 692698 h 755431"/>
              <a:gd name="connsiteX3" fmla="*/ 66019 w 129096"/>
              <a:gd name="connsiteY3" fmla="*/ 755431 h 755431"/>
              <a:gd name="connsiteX0" fmla="*/ 26942 w 156030"/>
              <a:gd name="connsiteY0" fmla="*/ 0 h 755431"/>
              <a:gd name="connsiteX1" fmla="*/ 156022 w 156030"/>
              <a:gd name="connsiteY1" fmla="*/ 326149 h 755431"/>
              <a:gd name="connsiteX2" fmla="*/ 33695 w 156030"/>
              <a:gd name="connsiteY2" fmla="*/ 692698 h 755431"/>
              <a:gd name="connsiteX3" fmla="*/ 2164 w 156030"/>
              <a:gd name="connsiteY3" fmla="*/ 724229 h 755431"/>
              <a:gd name="connsiteX4" fmla="*/ 92961 w 156030"/>
              <a:gd name="connsiteY4" fmla="*/ 755431 h 755431"/>
              <a:gd name="connsiteX0" fmla="*/ 0 w 129088"/>
              <a:gd name="connsiteY0" fmla="*/ 0 h 755431"/>
              <a:gd name="connsiteX1" fmla="*/ 129080 w 129088"/>
              <a:gd name="connsiteY1" fmla="*/ 326149 h 755431"/>
              <a:gd name="connsiteX2" fmla="*/ 6753 w 129088"/>
              <a:gd name="connsiteY2" fmla="*/ 692698 h 755431"/>
              <a:gd name="connsiteX3" fmla="*/ 66019 w 129088"/>
              <a:gd name="connsiteY3" fmla="*/ 755431 h 755431"/>
              <a:gd name="connsiteX0" fmla="*/ 0 w 130401"/>
              <a:gd name="connsiteY0" fmla="*/ 0 h 755431"/>
              <a:gd name="connsiteX1" fmla="*/ 129080 w 130401"/>
              <a:gd name="connsiteY1" fmla="*/ 326149 h 755431"/>
              <a:gd name="connsiteX2" fmla="*/ 66019 w 130401"/>
              <a:gd name="connsiteY2" fmla="*/ 755431 h 755431"/>
              <a:gd name="connsiteX0" fmla="*/ 4926 w 134011"/>
              <a:gd name="connsiteY0" fmla="*/ 0 h 708135"/>
              <a:gd name="connsiteX1" fmla="*/ 134006 w 134011"/>
              <a:gd name="connsiteY1" fmla="*/ 326149 h 708135"/>
              <a:gd name="connsiteX2" fmla="*/ 0 w 134011"/>
              <a:gd name="connsiteY2" fmla="*/ 708135 h 708135"/>
              <a:gd name="connsiteX0" fmla="*/ 12809 w 141923"/>
              <a:gd name="connsiteY0" fmla="*/ 0 h 731783"/>
              <a:gd name="connsiteX1" fmla="*/ 141889 w 141923"/>
              <a:gd name="connsiteY1" fmla="*/ 326149 h 731783"/>
              <a:gd name="connsiteX2" fmla="*/ 0 w 141923"/>
              <a:gd name="connsiteY2" fmla="*/ 731783 h 731783"/>
              <a:gd name="connsiteX0" fmla="*/ 0 w 184524"/>
              <a:gd name="connsiteY0" fmla="*/ 0 h 826376"/>
              <a:gd name="connsiteX1" fmla="*/ 184259 w 184524"/>
              <a:gd name="connsiteY1" fmla="*/ 420742 h 826376"/>
              <a:gd name="connsiteX2" fmla="*/ 42370 w 184524"/>
              <a:gd name="connsiteY2" fmla="*/ 826376 h 826376"/>
              <a:gd name="connsiteX0" fmla="*/ 0 w 113849"/>
              <a:gd name="connsiteY0" fmla="*/ 0 h 826376"/>
              <a:gd name="connsiteX1" fmla="*/ 113314 w 113849"/>
              <a:gd name="connsiteY1" fmla="*/ 326149 h 826376"/>
              <a:gd name="connsiteX2" fmla="*/ 42370 w 113849"/>
              <a:gd name="connsiteY2" fmla="*/ 826376 h 826376"/>
              <a:gd name="connsiteX0" fmla="*/ 0 w 121621"/>
              <a:gd name="connsiteY0" fmla="*/ 0 h 835901"/>
              <a:gd name="connsiteX1" fmla="*/ 113314 w 121621"/>
              <a:gd name="connsiteY1" fmla="*/ 326149 h 835901"/>
              <a:gd name="connsiteX2" fmla="*/ 104283 w 121621"/>
              <a:gd name="connsiteY2" fmla="*/ 835901 h 835901"/>
              <a:gd name="connsiteX0" fmla="*/ 0 w 119773"/>
              <a:gd name="connsiteY0" fmla="*/ 0 h 835901"/>
              <a:gd name="connsiteX1" fmla="*/ 113314 w 119773"/>
              <a:gd name="connsiteY1" fmla="*/ 326149 h 835901"/>
              <a:gd name="connsiteX2" fmla="*/ 104283 w 119773"/>
              <a:gd name="connsiteY2" fmla="*/ 835901 h 835901"/>
              <a:gd name="connsiteX0" fmla="*/ 0 w 115990"/>
              <a:gd name="connsiteY0" fmla="*/ 0 h 835901"/>
              <a:gd name="connsiteX1" fmla="*/ 108551 w 115990"/>
              <a:gd name="connsiteY1" fmla="*/ 383299 h 835901"/>
              <a:gd name="connsiteX2" fmla="*/ 104283 w 115990"/>
              <a:gd name="connsiteY2" fmla="*/ 835901 h 835901"/>
              <a:gd name="connsiteX0" fmla="*/ 443405 w 572214"/>
              <a:gd name="connsiteY0" fmla="*/ 0 h 1007351"/>
              <a:gd name="connsiteX1" fmla="*/ 551956 w 572214"/>
              <a:gd name="connsiteY1" fmla="*/ 383299 h 1007351"/>
              <a:gd name="connsiteX2" fmla="*/ 0 w 572214"/>
              <a:gd name="connsiteY2" fmla="*/ 1007351 h 1007351"/>
              <a:gd name="connsiteX0" fmla="*/ 443405 w 572214"/>
              <a:gd name="connsiteY0" fmla="*/ 0 h 1007351"/>
              <a:gd name="connsiteX1" fmla="*/ 551956 w 572214"/>
              <a:gd name="connsiteY1" fmla="*/ 383299 h 1007351"/>
              <a:gd name="connsiteX2" fmla="*/ 0 w 572214"/>
              <a:gd name="connsiteY2" fmla="*/ 1007351 h 1007351"/>
              <a:gd name="connsiteX0" fmla="*/ 443405 w 490388"/>
              <a:gd name="connsiteY0" fmla="*/ 0 h 1007351"/>
              <a:gd name="connsiteX1" fmla="*/ 451943 w 490388"/>
              <a:gd name="connsiteY1" fmla="*/ 535699 h 1007351"/>
              <a:gd name="connsiteX2" fmla="*/ 0 w 490388"/>
              <a:gd name="connsiteY2" fmla="*/ 1007351 h 1007351"/>
              <a:gd name="connsiteX0" fmla="*/ 443405 w 480037"/>
              <a:gd name="connsiteY0" fmla="*/ 0 h 1007351"/>
              <a:gd name="connsiteX1" fmla="*/ 451943 w 480037"/>
              <a:gd name="connsiteY1" fmla="*/ 535699 h 1007351"/>
              <a:gd name="connsiteX2" fmla="*/ 0 w 480037"/>
              <a:gd name="connsiteY2" fmla="*/ 1007351 h 100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0037" h="1007351">
                <a:moveTo>
                  <a:pt x="443405" y="0"/>
                </a:moveTo>
                <a:cubicBezTo>
                  <a:pt x="476250" y="73901"/>
                  <a:pt x="502031" y="363044"/>
                  <a:pt x="451943" y="535699"/>
                </a:cubicBezTo>
                <a:cubicBezTo>
                  <a:pt x="401855" y="708354"/>
                  <a:pt x="170300" y="894105"/>
                  <a:pt x="0" y="1007351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8"/>
          <p:cNvSpPr/>
          <p:nvPr/>
        </p:nvSpPr>
        <p:spPr>
          <a:xfrm>
            <a:off x="2150303" y="4323987"/>
            <a:ext cx="437298" cy="921041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317584 w 321038"/>
              <a:gd name="connsiteY0" fmla="*/ 0 h 906429"/>
              <a:gd name="connsiteX1" fmla="*/ 86709 w 321038"/>
              <a:gd name="connsiteY1" fmla="*/ 477147 h 906429"/>
              <a:gd name="connsiteX2" fmla="*/ 0 w 321038"/>
              <a:gd name="connsiteY2" fmla="*/ 906429 h 906429"/>
              <a:gd name="connsiteX0" fmla="*/ 317584 w 317584"/>
              <a:gd name="connsiteY0" fmla="*/ 0 h 906429"/>
              <a:gd name="connsiteX1" fmla="*/ 86709 w 317584"/>
              <a:gd name="connsiteY1" fmla="*/ 477147 h 906429"/>
              <a:gd name="connsiteX2" fmla="*/ 0 w 317584"/>
              <a:gd name="connsiteY2" fmla="*/ 906429 h 906429"/>
              <a:gd name="connsiteX0" fmla="*/ 317584 w 317584"/>
              <a:gd name="connsiteY0" fmla="*/ 0 h 906429"/>
              <a:gd name="connsiteX1" fmla="*/ 76434 w 317584"/>
              <a:gd name="connsiteY1" fmla="*/ 422044 h 906429"/>
              <a:gd name="connsiteX2" fmla="*/ 0 w 317584"/>
              <a:gd name="connsiteY2" fmla="*/ 906429 h 906429"/>
              <a:gd name="connsiteX0" fmla="*/ 471698 w 471698"/>
              <a:gd name="connsiteY0" fmla="*/ 0 h 888061"/>
              <a:gd name="connsiteX1" fmla="*/ 230548 w 471698"/>
              <a:gd name="connsiteY1" fmla="*/ 422044 h 888061"/>
              <a:gd name="connsiteX2" fmla="*/ 0 w 471698"/>
              <a:gd name="connsiteY2" fmla="*/ 888061 h 888061"/>
              <a:gd name="connsiteX0" fmla="*/ 471698 w 471698"/>
              <a:gd name="connsiteY0" fmla="*/ 0 h 888061"/>
              <a:gd name="connsiteX1" fmla="*/ 122668 w 471698"/>
              <a:gd name="connsiteY1" fmla="*/ 385308 h 888061"/>
              <a:gd name="connsiteX2" fmla="*/ 0 w 471698"/>
              <a:gd name="connsiteY2" fmla="*/ 888061 h 88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698" h="888061">
                <a:moveTo>
                  <a:pt x="471698" y="0"/>
                </a:moveTo>
                <a:cubicBezTo>
                  <a:pt x="360703" y="142780"/>
                  <a:pt x="201284" y="237298"/>
                  <a:pt x="122668" y="385308"/>
                </a:cubicBezTo>
                <a:cubicBezTo>
                  <a:pt x="44052" y="533318"/>
                  <a:pt x="3941" y="826313"/>
                  <a:pt x="0" y="888061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2139452" y="4849463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49469" y="4499478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87251" y="3632988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55804" y="2271596"/>
            <a:ext cx="375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IAL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reeform 103"/>
          <p:cNvSpPr/>
          <p:nvPr/>
        </p:nvSpPr>
        <p:spPr>
          <a:xfrm rot="16200000" flipH="1">
            <a:off x="3541688" y="3739533"/>
            <a:ext cx="908610" cy="33704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29219"/>
              <a:gd name="connsiteY0" fmla="*/ 0 h 842141"/>
              <a:gd name="connsiteX1" fmla="*/ 129080 w 129219"/>
              <a:gd name="connsiteY1" fmla="*/ 326149 h 842141"/>
              <a:gd name="connsiteX2" fmla="*/ 26606 w 129219"/>
              <a:gd name="connsiteY2" fmla="*/ 842141 h 842141"/>
              <a:gd name="connsiteX0" fmla="*/ 0 w 113478"/>
              <a:gd name="connsiteY0" fmla="*/ 0 h 842141"/>
              <a:gd name="connsiteX1" fmla="*/ 113315 w 113478"/>
              <a:gd name="connsiteY1" fmla="*/ 412859 h 842141"/>
              <a:gd name="connsiteX2" fmla="*/ 26606 w 113478"/>
              <a:gd name="connsiteY2" fmla="*/ 842141 h 842141"/>
              <a:gd name="connsiteX0" fmla="*/ 160510 w 278067"/>
              <a:gd name="connsiteY0" fmla="*/ 0 h 720998"/>
              <a:gd name="connsiteX1" fmla="*/ 273825 w 278067"/>
              <a:gd name="connsiteY1" fmla="*/ 412859 h 720998"/>
              <a:gd name="connsiteX2" fmla="*/ 0 w 278067"/>
              <a:gd name="connsiteY2" fmla="*/ 720998 h 720998"/>
              <a:gd name="connsiteX0" fmla="*/ 366032 w 374946"/>
              <a:gd name="connsiteY0" fmla="*/ 0 h 818694"/>
              <a:gd name="connsiteX1" fmla="*/ 273825 w 374946"/>
              <a:gd name="connsiteY1" fmla="*/ 510555 h 818694"/>
              <a:gd name="connsiteX2" fmla="*/ 0 w 374946"/>
              <a:gd name="connsiteY2" fmla="*/ 818694 h 818694"/>
              <a:gd name="connsiteX0" fmla="*/ 366032 w 366032"/>
              <a:gd name="connsiteY0" fmla="*/ 0 h 818694"/>
              <a:gd name="connsiteX1" fmla="*/ 273825 w 366032"/>
              <a:gd name="connsiteY1" fmla="*/ 510555 h 818694"/>
              <a:gd name="connsiteX2" fmla="*/ 0 w 366032"/>
              <a:gd name="connsiteY2" fmla="*/ 818694 h 818694"/>
              <a:gd name="connsiteX0" fmla="*/ 366032 w 366032"/>
              <a:gd name="connsiteY0" fmla="*/ 0 h 818694"/>
              <a:gd name="connsiteX1" fmla="*/ 209408 w 366032"/>
              <a:gd name="connsiteY1" fmla="*/ 494923 h 818694"/>
              <a:gd name="connsiteX2" fmla="*/ 0 w 366032"/>
              <a:gd name="connsiteY2" fmla="*/ 818694 h 818694"/>
              <a:gd name="connsiteX0" fmla="*/ 366032 w 366032"/>
              <a:gd name="connsiteY0" fmla="*/ 0 h 818694"/>
              <a:gd name="connsiteX1" fmla="*/ 209408 w 366032"/>
              <a:gd name="connsiteY1" fmla="*/ 494923 h 818694"/>
              <a:gd name="connsiteX2" fmla="*/ 0 w 366032"/>
              <a:gd name="connsiteY2" fmla="*/ 818694 h 818694"/>
              <a:gd name="connsiteX0" fmla="*/ 487886 w 487886"/>
              <a:gd name="connsiteY0" fmla="*/ 0 h 689329"/>
              <a:gd name="connsiteX1" fmla="*/ 331262 w 487886"/>
              <a:gd name="connsiteY1" fmla="*/ 494923 h 689329"/>
              <a:gd name="connsiteX2" fmla="*/ 0 w 487886"/>
              <a:gd name="connsiteY2" fmla="*/ 689329 h 689329"/>
              <a:gd name="connsiteX0" fmla="*/ 487886 w 487886"/>
              <a:gd name="connsiteY0" fmla="*/ 0 h 689329"/>
              <a:gd name="connsiteX1" fmla="*/ 331262 w 487886"/>
              <a:gd name="connsiteY1" fmla="*/ 494923 h 689329"/>
              <a:gd name="connsiteX2" fmla="*/ 0 w 487886"/>
              <a:gd name="connsiteY2" fmla="*/ 689329 h 689329"/>
              <a:gd name="connsiteX0" fmla="*/ 472654 w 472654"/>
              <a:gd name="connsiteY0" fmla="*/ 0 h 2836505"/>
              <a:gd name="connsiteX1" fmla="*/ 331262 w 472654"/>
              <a:gd name="connsiteY1" fmla="*/ 2571219 h 2836505"/>
              <a:gd name="connsiteX2" fmla="*/ 0 w 472654"/>
              <a:gd name="connsiteY2" fmla="*/ 2765625 h 2836505"/>
              <a:gd name="connsiteX0" fmla="*/ 472654 w 494743"/>
              <a:gd name="connsiteY0" fmla="*/ 0 h 2836505"/>
              <a:gd name="connsiteX1" fmla="*/ 331262 w 494743"/>
              <a:gd name="connsiteY1" fmla="*/ 2571219 h 2836505"/>
              <a:gd name="connsiteX2" fmla="*/ 0 w 494743"/>
              <a:gd name="connsiteY2" fmla="*/ 2765625 h 2836505"/>
              <a:gd name="connsiteX0" fmla="*/ 472654 w 542473"/>
              <a:gd name="connsiteY0" fmla="*/ 0 h 2765625"/>
              <a:gd name="connsiteX1" fmla="*/ 493735 w 542473"/>
              <a:gd name="connsiteY1" fmla="*/ 1833845 h 2765625"/>
              <a:gd name="connsiteX2" fmla="*/ 0 w 542473"/>
              <a:gd name="connsiteY2" fmla="*/ 2765625 h 2765625"/>
              <a:gd name="connsiteX0" fmla="*/ 472654 w 542473"/>
              <a:gd name="connsiteY0" fmla="*/ 0 h 2765625"/>
              <a:gd name="connsiteX1" fmla="*/ 493735 w 542473"/>
              <a:gd name="connsiteY1" fmla="*/ 1833845 h 2765625"/>
              <a:gd name="connsiteX2" fmla="*/ 0 w 542473"/>
              <a:gd name="connsiteY2" fmla="*/ 2765625 h 2765625"/>
              <a:gd name="connsiteX0" fmla="*/ 472654 w 578415"/>
              <a:gd name="connsiteY0" fmla="*/ 0 h 2765625"/>
              <a:gd name="connsiteX1" fmla="*/ 493735 w 578415"/>
              <a:gd name="connsiteY1" fmla="*/ 1833845 h 2765625"/>
              <a:gd name="connsiteX2" fmla="*/ 0 w 578415"/>
              <a:gd name="connsiteY2" fmla="*/ 2765625 h 2765625"/>
              <a:gd name="connsiteX0" fmla="*/ 472654 w 578415"/>
              <a:gd name="connsiteY0" fmla="*/ 0 h 2765625"/>
              <a:gd name="connsiteX1" fmla="*/ 493735 w 578415"/>
              <a:gd name="connsiteY1" fmla="*/ 1833845 h 2765625"/>
              <a:gd name="connsiteX2" fmla="*/ 0 w 578415"/>
              <a:gd name="connsiteY2" fmla="*/ 2765625 h 2765625"/>
              <a:gd name="connsiteX0" fmla="*/ 472654 w 585232"/>
              <a:gd name="connsiteY0" fmla="*/ 0 h 2765625"/>
              <a:gd name="connsiteX1" fmla="*/ 508967 w 585232"/>
              <a:gd name="connsiteY1" fmla="*/ 1853250 h 2765625"/>
              <a:gd name="connsiteX2" fmla="*/ 0 w 585232"/>
              <a:gd name="connsiteY2" fmla="*/ 2765625 h 276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232" h="2765625">
                <a:moveTo>
                  <a:pt x="472654" y="0"/>
                </a:moveTo>
                <a:cubicBezTo>
                  <a:pt x="645229" y="693232"/>
                  <a:pt x="587743" y="1392313"/>
                  <a:pt x="508967" y="1853250"/>
                </a:cubicBezTo>
                <a:cubicBezTo>
                  <a:pt x="430191" y="2314187"/>
                  <a:pt x="340731" y="2574109"/>
                  <a:pt x="0" y="2765625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4529602" y="5332146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6008" y="9835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Graph</a:t>
            </a:r>
            <a:endParaRPr lang="en-US" i="1" dirty="0">
              <a:solidFill>
                <a:srgbClr val="66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947782" y="5147119"/>
            <a:ext cx="1967618" cy="1568845"/>
            <a:chOff x="6947782" y="5147119"/>
            <a:chExt cx="1967618" cy="1568845"/>
          </a:xfrm>
        </p:grpSpPr>
        <p:sp>
          <p:nvSpPr>
            <p:cNvPr id="53" name="TextBox 52"/>
            <p:cNvSpPr txBox="1"/>
            <p:nvPr/>
          </p:nvSpPr>
          <p:spPr>
            <a:xfrm>
              <a:off x="7302458" y="6459379"/>
              <a:ext cx="16129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SL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= String Literal value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244421" y="5533982"/>
              <a:ext cx="1328149" cy="4102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 Type Name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7313065" y="6328230"/>
              <a:ext cx="12677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449874" y="6082009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propertyName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7782" y="5147119"/>
              <a:ext cx="1967617" cy="156884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989028" y="5147120"/>
              <a:ext cx="494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Key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8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NLP: From Question to KB Query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19400" y="788921"/>
            <a:ext cx="3579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“Who is manager of the CHAT Area?”</a:t>
            </a:r>
          </a:p>
          <a:p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388988" y="4334842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800B0"/>
                </a:solidFill>
                <a:latin typeface="Lucida Sans" panose="020B0602040502020204" pitchFamily="34" charset="0"/>
              </a:rPr>
              <a:t>Query( </a:t>
            </a:r>
            <a:r>
              <a:rPr lang="en-US" dirty="0" err="1" smtClean="0">
                <a:solidFill>
                  <a:srgbClr val="5800B0"/>
                </a:solidFill>
                <a:latin typeface="Lucida Sans" panose="020B0602040502020204" pitchFamily="34" charset="0"/>
              </a:rPr>
              <a:t>ManagerOf</a:t>
            </a:r>
            <a:r>
              <a:rPr lang="en-US" dirty="0" smtClean="0">
                <a:solidFill>
                  <a:srgbClr val="5800B0"/>
                </a:solidFill>
                <a:latin typeface="Lucida Sans" panose="020B0602040502020204" pitchFamily="34" charset="0"/>
              </a:rPr>
              <a:t>(Person(?), Organization(</a:t>
            </a:r>
            <a:r>
              <a:rPr lang="en-US" u="sng" dirty="0" smtClean="0">
                <a:solidFill>
                  <a:srgbClr val="5800B0"/>
                </a:solidFill>
                <a:latin typeface="Lucida Sans" panose="020B0602040502020204" pitchFamily="34" charset="0"/>
              </a:rPr>
              <a:t>CHAT</a:t>
            </a:r>
            <a:r>
              <a:rPr lang="en-US" dirty="0" smtClean="0">
                <a:solidFill>
                  <a:srgbClr val="5800B0"/>
                </a:solidFill>
                <a:latin typeface="Lucida Sans" panose="020B0602040502020204" pitchFamily="34" charset="0"/>
              </a:rPr>
              <a:t>)))</a:t>
            </a:r>
            <a:endParaRPr lang="en-US" dirty="0">
              <a:solidFill>
                <a:srgbClr val="5800B0"/>
              </a:solidFill>
              <a:latin typeface="Lucida Sans" panose="020B06020405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81589" y="826244"/>
            <a:ext cx="1016792" cy="281473"/>
          </a:xfrm>
          <a:prstGeom prst="rect">
            <a:avLst/>
          </a:prstGeom>
          <a:noFill/>
          <a:ln w="1270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5219" y="826244"/>
            <a:ext cx="1050131" cy="281473"/>
          </a:xfrm>
          <a:prstGeom prst="rect">
            <a:avLst/>
          </a:prstGeom>
          <a:noFill/>
          <a:ln w="127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971245" y="825467"/>
            <a:ext cx="650636" cy="2814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96389" y="1447800"/>
            <a:ext cx="8798822" cy="2362200"/>
            <a:chOff x="152400" y="3276600"/>
            <a:chExt cx="8798822" cy="2362200"/>
          </a:xfrm>
        </p:grpSpPr>
        <p:sp>
          <p:nvSpPr>
            <p:cNvPr id="56" name="Rectangle 55"/>
            <p:cNvSpPr/>
            <p:nvPr/>
          </p:nvSpPr>
          <p:spPr>
            <a:xfrm>
              <a:off x="152400" y="3276600"/>
              <a:ext cx="8798822" cy="2362200"/>
            </a:xfrm>
            <a:prstGeom prst="rect">
              <a:avLst/>
            </a:prstGeom>
            <a:solidFill>
              <a:srgbClr val="EBFFE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81000" y="3505200"/>
              <a:ext cx="3809566" cy="1855139"/>
              <a:chOff x="381000" y="3505200"/>
              <a:chExt cx="3809566" cy="1855139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81000" y="3919668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1000" y="4303777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81000" y="4687886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81000" y="5071995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00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81000" y="3535559"/>
                <a:ext cx="381000" cy="281473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75996" y="4278880"/>
                <a:ext cx="1199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Person-word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75996" y="4665721"/>
                <a:ext cx="16466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Organization-word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75996" y="5052562"/>
                <a:ext cx="16177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Relationship-word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75996" y="3505200"/>
                <a:ext cx="13484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Question-word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75996" y="3892040"/>
                <a:ext cx="14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66"/>
                    </a:solidFill>
                  </a:rPr>
                  <a:t>Command-word</a:t>
                </a:r>
                <a:endParaRPr lang="en-US" sz="1400" dirty="0">
                  <a:solidFill>
                    <a:srgbClr val="000066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87618" y="3659088"/>
                <a:ext cx="1402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u="sng" dirty="0" smtClean="0">
                    <a:solidFill>
                      <a:srgbClr val="C00000"/>
                    </a:solidFill>
                  </a:rPr>
                  <a:t>Intent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 terms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787618" y="4632874"/>
                <a:ext cx="1402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u="sng" dirty="0" smtClean="0">
                    <a:solidFill>
                      <a:srgbClr val="C00000"/>
                    </a:solidFill>
                  </a:rPr>
                  <a:t>Entity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 terms</a:t>
                </a:r>
                <a:endParaRPr lang="en-US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" name="Right Brace 37"/>
              <p:cNvSpPr/>
              <p:nvPr/>
            </p:nvSpPr>
            <p:spPr>
              <a:xfrm>
                <a:off x="2514600" y="3535559"/>
                <a:ext cx="198826" cy="665582"/>
              </a:xfrm>
              <a:prstGeom prst="rightBrace">
                <a:avLst>
                  <a:gd name="adj1" fmla="val 39472"/>
                  <a:gd name="adj2" fmla="val 50000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Brace 38"/>
              <p:cNvSpPr/>
              <p:nvPr/>
            </p:nvSpPr>
            <p:spPr>
              <a:xfrm>
                <a:off x="2514600" y="4303777"/>
                <a:ext cx="198826" cy="1027526"/>
              </a:xfrm>
              <a:prstGeom prst="rightBrace">
                <a:avLst>
                  <a:gd name="adj1" fmla="val 39472"/>
                  <a:gd name="adj2" fmla="val 50000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4282516" y="2351383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{Question(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WhoIs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)} {Relationship} {Org} ?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10177" y="205623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Pattern Rule: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6705600" y="965426"/>
            <a:ext cx="749559" cy="7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5159" y="966203"/>
            <a:ext cx="0" cy="74055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845720" y="3045898"/>
            <a:ext cx="622431" cy="971282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28053" y="39624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C00000"/>
                </a:solidFill>
              </a:rPr>
              <a:t>LogicalForm</a:t>
            </a:r>
            <a:r>
              <a:rPr lang="en-US" i="1" dirty="0" smtClean="0">
                <a:solidFill>
                  <a:srgbClr val="C00000"/>
                </a:solidFill>
              </a:rPr>
              <a:t>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470727" y="2377973"/>
            <a:ext cx="1690104" cy="2814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486167" y="2377972"/>
            <a:ext cx="1341539" cy="281473"/>
          </a:xfrm>
          <a:prstGeom prst="rect">
            <a:avLst/>
          </a:prstGeom>
          <a:noFill/>
          <a:ln w="127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147932" y="2382735"/>
            <a:ext cx="356049" cy="281473"/>
          </a:xfrm>
          <a:prstGeom prst="rect">
            <a:avLst/>
          </a:prstGeom>
          <a:noFill/>
          <a:ln w="1270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707724" y="4786379"/>
            <a:ext cx="6379264" cy="1994171"/>
            <a:chOff x="707724" y="4786379"/>
            <a:chExt cx="6379264" cy="1994171"/>
          </a:xfrm>
        </p:grpSpPr>
        <p:sp>
          <p:nvSpPr>
            <p:cNvPr id="59" name="TextBox 58"/>
            <p:cNvSpPr txBox="1"/>
            <p:nvPr/>
          </p:nvSpPr>
          <p:spPr>
            <a:xfrm>
              <a:off x="1854465" y="5334000"/>
              <a:ext cx="523252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   </a:t>
              </a:r>
              <a:r>
                <a:rPr lang="en-US" sz="1400" b="1" dirty="0" smtClean="0"/>
                <a:t> </a:t>
              </a:r>
              <a:r>
                <a:rPr lang="en-US" sz="1400" b="1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PREFIX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</a:t>
              </a:r>
              <a:r>
                <a:rPr lang="en-US" sz="1400" b="1" dirty="0" err="1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foaf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: </a:t>
              </a:r>
              <a:r>
                <a:rPr lang="en-US" sz="1400" dirty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&lt;http://xmlns.com/foaf/0.1/&gt;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</a:t>
              </a:r>
            </a:p>
            <a:p>
              <a:r>
                <a:rPr lang="en-US" sz="1400" b="1" dirty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</a:t>
              </a:r>
              <a:r>
                <a:rPr lang="en-US" sz="1400" b="1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 SELECT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  ?name</a:t>
              </a:r>
            </a:p>
            <a:p>
              <a:r>
                <a:rPr lang="en-US" sz="1400" b="1" dirty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</a:t>
              </a:r>
              <a:r>
                <a:rPr lang="en-US" sz="1400" b="1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 WHERE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{  ?person </a:t>
              </a:r>
              <a:r>
                <a:rPr lang="en-US" sz="1400" b="1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a           </a:t>
              </a:r>
              <a:r>
                <a:rPr lang="en-US" sz="1400" b="1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foaf</a:t>
              </a:r>
              <a:r>
                <a:rPr lang="en-US" sz="1400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:</a:t>
              </a:r>
              <a:r>
                <a:rPr lang="en-US" sz="1400" b="1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Person</a:t>
              </a:r>
              <a:r>
                <a:rPr lang="en-US" sz="1400" b="1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. </a:t>
              </a:r>
              <a:b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</a:b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           ?</a:t>
              </a:r>
              <a:r>
                <a:rPr lang="en-US" sz="1400" dirty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person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</a:t>
              </a:r>
              <a:r>
                <a:rPr lang="en-US" sz="1400" b="1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foaf</a:t>
              </a:r>
              <a:r>
                <a:rPr lang="en-US" sz="1400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:</a:t>
              </a:r>
              <a:r>
                <a:rPr lang="en-US" sz="1400" b="1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name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  ?name        . </a:t>
              </a:r>
            </a:p>
            <a:p>
              <a:r>
                <a:rPr lang="en-US" sz="1400" dirty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          ?area   </a:t>
              </a:r>
              <a:r>
                <a:rPr lang="en-US" sz="1400" b="1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foaf</a:t>
              </a:r>
              <a:r>
                <a:rPr lang="en-US" sz="1400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:</a:t>
              </a:r>
              <a:r>
                <a:rPr lang="en-US" sz="1400" b="1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head</a:t>
              </a:r>
              <a:r>
                <a:rPr lang="en-US" sz="1400" b="1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  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?person      .</a:t>
              </a:r>
              <a:b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</a:b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           ?area   </a:t>
              </a:r>
              <a:r>
                <a:rPr lang="en-US" sz="1400" b="1" dirty="0" err="1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foaf:name</a:t>
              </a:r>
              <a:r>
                <a:rPr lang="en-US" sz="1400" b="1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   “CHAT” </a:t>
              </a:r>
              <a:r>
                <a:rPr lang="en-US" sz="1400" dirty="0" smtClean="0">
                  <a:solidFill>
                    <a:srgbClr val="0033CC"/>
                  </a:solidFill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}</a:t>
              </a:r>
              <a:endParaRPr lang="en-US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7724" y="5029200"/>
              <a:ext cx="2228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</a:rPr>
                <a:t>SPARQL KB Query: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4127086" y="4786379"/>
              <a:ext cx="1" cy="485641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286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27" grpId="0" animBg="1"/>
      <p:bldP spid="40" grpId="0"/>
      <p:bldP spid="41" grpId="0"/>
      <p:bldP spid="49" grpId="0"/>
      <p:bldP spid="53" grpId="0" animBg="1"/>
      <p:bldP spid="54" grpId="0" animBg="1"/>
      <p:bldP spid="5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5938489" y="5078921"/>
            <a:ext cx="1285353" cy="362555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9" name="Oval 48"/>
          <p:cNvSpPr/>
          <p:nvPr/>
        </p:nvSpPr>
        <p:spPr>
          <a:xfrm>
            <a:off x="5879551" y="4262629"/>
            <a:ext cx="1285353" cy="362555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49"/>
          <p:cNvSpPr/>
          <p:nvPr/>
        </p:nvSpPr>
        <p:spPr>
          <a:xfrm flipV="1">
            <a:off x="6662740" y="4626332"/>
            <a:ext cx="75371" cy="445530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773032" y="4733681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/>
          <p:cNvCxnSpPr>
            <a:stCxn id="49" idx="6"/>
          </p:cNvCxnSpPr>
          <p:nvPr/>
        </p:nvCxnSpPr>
        <p:spPr>
          <a:xfrm>
            <a:off x="7164904" y="4443907"/>
            <a:ext cx="1156846" cy="6618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406499" y="4448475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orgName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340345" y="4350411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  <a:endParaRPr lang="en-US" sz="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05722" y="8059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Graph</a:t>
            </a:r>
            <a:endParaRPr lang="en-US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57875" y="805934"/>
            <a:ext cx="5288466" cy="4635075"/>
            <a:chOff x="357875" y="805934"/>
            <a:chExt cx="5288466" cy="4635075"/>
          </a:xfrm>
        </p:grpSpPr>
        <p:sp>
          <p:nvSpPr>
            <p:cNvPr id="2" name="Oval 1"/>
            <p:cNvSpPr/>
            <p:nvPr/>
          </p:nvSpPr>
          <p:spPr>
            <a:xfrm>
              <a:off x="1044419" y="4893681"/>
              <a:ext cx="1262063" cy="395606"/>
            </a:xfrm>
            <a:prstGeom prst="ellipse">
              <a:avLst/>
            </a:prstGeom>
            <a:solidFill>
              <a:srgbClr val="E1FF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Person:</a:t>
              </a:r>
            </a:p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Jesse </a:t>
              </a:r>
              <a:r>
                <a:rPr lang="en-US" sz="9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Vig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2030458" y="2629258"/>
              <a:ext cx="1400908" cy="543002"/>
            </a:xfrm>
            <a:prstGeom prst="ellipse">
              <a:avLst/>
            </a:prstGeom>
            <a:solidFill>
              <a:srgbClr val="E5F5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Organization:</a:t>
              </a:r>
            </a:p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IAL_Lab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2974974" y="2083763"/>
              <a:ext cx="102254" cy="591893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145" h="747548">
                  <a:moveTo>
                    <a:pt x="0" y="0"/>
                  </a:moveTo>
                  <a:cubicBezTo>
                    <a:pt x="32845" y="73901"/>
                    <a:pt x="125960" y="201558"/>
                    <a:pt x="129080" y="326149"/>
                  </a:cubicBezTo>
                  <a:cubicBezTo>
                    <a:pt x="132201" y="450740"/>
                    <a:pt x="22664" y="685800"/>
                    <a:pt x="18723" y="747548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 rot="10800000">
              <a:off x="2351858" y="2069222"/>
              <a:ext cx="112372" cy="579410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29096"/>
                <a:gd name="connsiteY0" fmla="*/ 0 h 755431"/>
                <a:gd name="connsiteX1" fmla="*/ 129080 w 129096"/>
                <a:gd name="connsiteY1" fmla="*/ 326149 h 755431"/>
                <a:gd name="connsiteX2" fmla="*/ 6753 w 129096"/>
                <a:gd name="connsiteY2" fmla="*/ 692698 h 755431"/>
                <a:gd name="connsiteX3" fmla="*/ 66019 w 129096"/>
                <a:gd name="connsiteY3" fmla="*/ 755431 h 755431"/>
                <a:gd name="connsiteX0" fmla="*/ 26942 w 156030"/>
                <a:gd name="connsiteY0" fmla="*/ 0 h 755431"/>
                <a:gd name="connsiteX1" fmla="*/ 156022 w 156030"/>
                <a:gd name="connsiteY1" fmla="*/ 326149 h 755431"/>
                <a:gd name="connsiteX2" fmla="*/ 33695 w 156030"/>
                <a:gd name="connsiteY2" fmla="*/ 692698 h 755431"/>
                <a:gd name="connsiteX3" fmla="*/ 2164 w 156030"/>
                <a:gd name="connsiteY3" fmla="*/ 724229 h 755431"/>
                <a:gd name="connsiteX4" fmla="*/ 92961 w 156030"/>
                <a:gd name="connsiteY4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30401"/>
                <a:gd name="connsiteY0" fmla="*/ 0 h 755431"/>
                <a:gd name="connsiteX1" fmla="*/ 129080 w 130401"/>
                <a:gd name="connsiteY1" fmla="*/ 326149 h 755431"/>
                <a:gd name="connsiteX2" fmla="*/ 66019 w 130401"/>
                <a:gd name="connsiteY2" fmla="*/ 755431 h 755431"/>
                <a:gd name="connsiteX0" fmla="*/ 4926 w 134011"/>
                <a:gd name="connsiteY0" fmla="*/ 0 h 708135"/>
                <a:gd name="connsiteX1" fmla="*/ 134006 w 134011"/>
                <a:gd name="connsiteY1" fmla="*/ 326149 h 708135"/>
                <a:gd name="connsiteX2" fmla="*/ 0 w 134011"/>
                <a:gd name="connsiteY2" fmla="*/ 708135 h 708135"/>
                <a:gd name="connsiteX0" fmla="*/ 12809 w 141923"/>
                <a:gd name="connsiteY0" fmla="*/ 0 h 731783"/>
                <a:gd name="connsiteX1" fmla="*/ 141889 w 141923"/>
                <a:gd name="connsiteY1" fmla="*/ 326149 h 731783"/>
                <a:gd name="connsiteX2" fmla="*/ 0 w 141923"/>
                <a:gd name="connsiteY2" fmla="*/ 731783 h 73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923" h="731783">
                  <a:moveTo>
                    <a:pt x="12809" y="0"/>
                  </a:moveTo>
                  <a:cubicBezTo>
                    <a:pt x="45654" y="73901"/>
                    <a:pt x="144024" y="204185"/>
                    <a:pt x="141889" y="326149"/>
                  </a:cubicBezTo>
                  <a:cubicBezTo>
                    <a:pt x="139754" y="448113"/>
                    <a:pt x="13138" y="642349"/>
                    <a:pt x="0" y="73178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277220" y="2653827"/>
              <a:ext cx="4912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164137" y="4426643"/>
              <a:ext cx="7296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memberOf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32597" y="4568426"/>
              <a:ext cx="7938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hasMember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38674" y="2243511"/>
              <a:ext cx="1229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hasSubOrganization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77220" y="2243511"/>
              <a:ext cx="11464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subOrganizationOf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67950" y="3783565"/>
              <a:ext cx="6783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reportsTo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70440" y="2706474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orgName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768422" y="2653827"/>
              <a:ext cx="301283" cy="138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959580" y="3712022"/>
              <a:ext cx="1461537" cy="543002"/>
            </a:xfrm>
            <a:prstGeom prst="ellipse">
              <a:avLst/>
            </a:prstGeom>
            <a:solidFill>
              <a:srgbClr val="E5F5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Organization:</a:t>
              </a:r>
            </a:p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CHAT_Area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064467" y="1553505"/>
              <a:ext cx="1400908" cy="543002"/>
            </a:xfrm>
            <a:prstGeom prst="ellipse">
              <a:avLst/>
            </a:prstGeom>
            <a:solidFill>
              <a:srgbClr val="E5F5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Organization:</a:t>
              </a:r>
            </a:p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PARC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rot="10800000">
              <a:off x="2378903" y="3138949"/>
              <a:ext cx="112372" cy="579410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29096"/>
                <a:gd name="connsiteY0" fmla="*/ 0 h 755431"/>
                <a:gd name="connsiteX1" fmla="*/ 129080 w 129096"/>
                <a:gd name="connsiteY1" fmla="*/ 326149 h 755431"/>
                <a:gd name="connsiteX2" fmla="*/ 6753 w 129096"/>
                <a:gd name="connsiteY2" fmla="*/ 692698 h 755431"/>
                <a:gd name="connsiteX3" fmla="*/ 66019 w 129096"/>
                <a:gd name="connsiteY3" fmla="*/ 755431 h 755431"/>
                <a:gd name="connsiteX0" fmla="*/ 26942 w 156030"/>
                <a:gd name="connsiteY0" fmla="*/ 0 h 755431"/>
                <a:gd name="connsiteX1" fmla="*/ 156022 w 156030"/>
                <a:gd name="connsiteY1" fmla="*/ 326149 h 755431"/>
                <a:gd name="connsiteX2" fmla="*/ 33695 w 156030"/>
                <a:gd name="connsiteY2" fmla="*/ 692698 h 755431"/>
                <a:gd name="connsiteX3" fmla="*/ 2164 w 156030"/>
                <a:gd name="connsiteY3" fmla="*/ 724229 h 755431"/>
                <a:gd name="connsiteX4" fmla="*/ 92961 w 156030"/>
                <a:gd name="connsiteY4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30401"/>
                <a:gd name="connsiteY0" fmla="*/ 0 h 755431"/>
                <a:gd name="connsiteX1" fmla="*/ 129080 w 130401"/>
                <a:gd name="connsiteY1" fmla="*/ 326149 h 755431"/>
                <a:gd name="connsiteX2" fmla="*/ 66019 w 130401"/>
                <a:gd name="connsiteY2" fmla="*/ 755431 h 755431"/>
                <a:gd name="connsiteX0" fmla="*/ 4926 w 134011"/>
                <a:gd name="connsiteY0" fmla="*/ 0 h 708135"/>
                <a:gd name="connsiteX1" fmla="*/ 134006 w 134011"/>
                <a:gd name="connsiteY1" fmla="*/ 326149 h 708135"/>
                <a:gd name="connsiteX2" fmla="*/ 0 w 134011"/>
                <a:gd name="connsiteY2" fmla="*/ 708135 h 708135"/>
                <a:gd name="connsiteX0" fmla="*/ 12809 w 141923"/>
                <a:gd name="connsiteY0" fmla="*/ 0 h 731783"/>
                <a:gd name="connsiteX1" fmla="*/ 141889 w 141923"/>
                <a:gd name="connsiteY1" fmla="*/ 326149 h 731783"/>
                <a:gd name="connsiteX2" fmla="*/ 0 w 141923"/>
                <a:gd name="connsiteY2" fmla="*/ 731783 h 73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923" h="731783">
                  <a:moveTo>
                    <a:pt x="12809" y="0"/>
                  </a:moveTo>
                  <a:cubicBezTo>
                    <a:pt x="45654" y="73901"/>
                    <a:pt x="144024" y="204185"/>
                    <a:pt x="141889" y="326149"/>
                  </a:cubicBezTo>
                  <a:cubicBezTo>
                    <a:pt x="139754" y="448113"/>
                    <a:pt x="13138" y="642349"/>
                    <a:pt x="0" y="73178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974974" y="3161708"/>
              <a:ext cx="102254" cy="591893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145" h="747548">
                  <a:moveTo>
                    <a:pt x="0" y="0"/>
                  </a:moveTo>
                  <a:cubicBezTo>
                    <a:pt x="32845" y="73901"/>
                    <a:pt x="125960" y="201558"/>
                    <a:pt x="129080" y="326149"/>
                  </a:cubicBezTo>
                  <a:cubicBezTo>
                    <a:pt x="132201" y="450740"/>
                    <a:pt x="22664" y="685800"/>
                    <a:pt x="18723" y="747548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5400" y="3331178"/>
              <a:ext cx="11464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subOrganizationOf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26101" y="3454966"/>
              <a:ext cx="1229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hasSubOrganization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395070" y="4910244"/>
              <a:ext cx="1262063" cy="395606"/>
            </a:xfrm>
            <a:prstGeom prst="ellipse">
              <a:avLst/>
            </a:prstGeom>
            <a:solidFill>
              <a:srgbClr val="E1FF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Person:</a:t>
              </a:r>
            </a:p>
            <a:p>
              <a:pPr algn="ctr"/>
              <a:r>
                <a:rPr lang="en-US" sz="9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John_Maxwel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162251" y="4270296"/>
              <a:ext cx="1262063" cy="395606"/>
            </a:xfrm>
            <a:prstGeom prst="ellipse">
              <a:avLst/>
            </a:prstGeom>
            <a:solidFill>
              <a:srgbClr val="E1FF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Person:</a:t>
              </a:r>
            </a:p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Kyle_Dent</a:t>
              </a:r>
              <a:endPara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102194" y="4218691"/>
              <a:ext cx="83297" cy="691553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  <a:gd name="connsiteX0" fmla="*/ 0 w 129219"/>
                <a:gd name="connsiteY0" fmla="*/ 0 h 842141"/>
                <a:gd name="connsiteX1" fmla="*/ 129080 w 129219"/>
                <a:gd name="connsiteY1" fmla="*/ 326149 h 842141"/>
                <a:gd name="connsiteX2" fmla="*/ 26606 w 129219"/>
                <a:gd name="connsiteY2" fmla="*/ 842141 h 842141"/>
                <a:gd name="connsiteX0" fmla="*/ 0 w 113478"/>
                <a:gd name="connsiteY0" fmla="*/ 0 h 842141"/>
                <a:gd name="connsiteX1" fmla="*/ 113315 w 113478"/>
                <a:gd name="connsiteY1" fmla="*/ 412859 h 842141"/>
                <a:gd name="connsiteX2" fmla="*/ 26606 w 113478"/>
                <a:gd name="connsiteY2" fmla="*/ 842141 h 84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478" h="842141">
                  <a:moveTo>
                    <a:pt x="0" y="0"/>
                  </a:moveTo>
                  <a:cubicBezTo>
                    <a:pt x="32845" y="73901"/>
                    <a:pt x="108881" y="272502"/>
                    <a:pt x="113315" y="412859"/>
                  </a:cubicBezTo>
                  <a:cubicBezTo>
                    <a:pt x="117749" y="553216"/>
                    <a:pt x="30547" y="780393"/>
                    <a:pt x="26606" y="842141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rot="10800000">
              <a:off x="2819003" y="4247482"/>
              <a:ext cx="91838" cy="661849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29096"/>
                <a:gd name="connsiteY0" fmla="*/ 0 h 755431"/>
                <a:gd name="connsiteX1" fmla="*/ 129080 w 129096"/>
                <a:gd name="connsiteY1" fmla="*/ 326149 h 755431"/>
                <a:gd name="connsiteX2" fmla="*/ 6753 w 129096"/>
                <a:gd name="connsiteY2" fmla="*/ 692698 h 755431"/>
                <a:gd name="connsiteX3" fmla="*/ 66019 w 129096"/>
                <a:gd name="connsiteY3" fmla="*/ 755431 h 755431"/>
                <a:gd name="connsiteX0" fmla="*/ 26942 w 156030"/>
                <a:gd name="connsiteY0" fmla="*/ 0 h 755431"/>
                <a:gd name="connsiteX1" fmla="*/ 156022 w 156030"/>
                <a:gd name="connsiteY1" fmla="*/ 326149 h 755431"/>
                <a:gd name="connsiteX2" fmla="*/ 33695 w 156030"/>
                <a:gd name="connsiteY2" fmla="*/ 692698 h 755431"/>
                <a:gd name="connsiteX3" fmla="*/ 2164 w 156030"/>
                <a:gd name="connsiteY3" fmla="*/ 724229 h 755431"/>
                <a:gd name="connsiteX4" fmla="*/ 92961 w 156030"/>
                <a:gd name="connsiteY4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30401"/>
                <a:gd name="connsiteY0" fmla="*/ 0 h 755431"/>
                <a:gd name="connsiteX1" fmla="*/ 129080 w 130401"/>
                <a:gd name="connsiteY1" fmla="*/ 326149 h 755431"/>
                <a:gd name="connsiteX2" fmla="*/ 66019 w 130401"/>
                <a:gd name="connsiteY2" fmla="*/ 755431 h 755431"/>
                <a:gd name="connsiteX0" fmla="*/ 4926 w 134011"/>
                <a:gd name="connsiteY0" fmla="*/ 0 h 708135"/>
                <a:gd name="connsiteX1" fmla="*/ 134006 w 134011"/>
                <a:gd name="connsiteY1" fmla="*/ 326149 h 708135"/>
                <a:gd name="connsiteX2" fmla="*/ 0 w 134011"/>
                <a:gd name="connsiteY2" fmla="*/ 708135 h 708135"/>
                <a:gd name="connsiteX0" fmla="*/ 12809 w 141923"/>
                <a:gd name="connsiteY0" fmla="*/ 0 h 731783"/>
                <a:gd name="connsiteX1" fmla="*/ 141889 w 141923"/>
                <a:gd name="connsiteY1" fmla="*/ 326149 h 731783"/>
                <a:gd name="connsiteX2" fmla="*/ 0 w 141923"/>
                <a:gd name="connsiteY2" fmla="*/ 731783 h 731783"/>
                <a:gd name="connsiteX0" fmla="*/ 0 w 184524"/>
                <a:gd name="connsiteY0" fmla="*/ 0 h 826376"/>
                <a:gd name="connsiteX1" fmla="*/ 184259 w 184524"/>
                <a:gd name="connsiteY1" fmla="*/ 420742 h 826376"/>
                <a:gd name="connsiteX2" fmla="*/ 42370 w 184524"/>
                <a:gd name="connsiteY2" fmla="*/ 826376 h 826376"/>
                <a:gd name="connsiteX0" fmla="*/ 0 w 113849"/>
                <a:gd name="connsiteY0" fmla="*/ 0 h 826376"/>
                <a:gd name="connsiteX1" fmla="*/ 113314 w 113849"/>
                <a:gd name="connsiteY1" fmla="*/ 326149 h 826376"/>
                <a:gd name="connsiteX2" fmla="*/ 42370 w 113849"/>
                <a:gd name="connsiteY2" fmla="*/ 826376 h 826376"/>
                <a:gd name="connsiteX0" fmla="*/ 0 w 121621"/>
                <a:gd name="connsiteY0" fmla="*/ 0 h 835901"/>
                <a:gd name="connsiteX1" fmla="*/ 113314 w 121621"/>
                <a:gd name="connsiteY1" fmla="*/ 326149 h 835901"/>
                <a:gd name="connsiteX2" fmla="*/ 104283 w 121621"/>
                <a:gd name="connsiteY2" fmla="*/ 835901 h 835901"/>
                <a:gd name="connsiteX0" fmla="*/ 0 w 119773"/>
                <a:gd name="connsiteY0" fmla="*/ 0 h 835901"/>
                <a:gd name="connsiteX1" fmla="*/ 113314 w 119773"/>
                <a:gd name="connsiteY1" fmla="*/ 326149 h 835901"/>
                <a:gd name="connsiteX2" fmla="*/ 104283 w 119773"/>
                <a:gd name="connsiteY2" fmla="*/ 835901 h 835901"/>
                <a:gd name="connsiteX0" fmla="*/ 0 w 115990"/>
                <a:gd name="connsiteY0" fmla="*/ 0 h 835901"/>
                <a:gd name="connsiteX1" fmla="*/ 108551 w 115990"/>
                <a:gd name="connsiteY1" fmla="*/ 383299 h 835901"/>
                <a:gd name="connsiteX2" fmla="*/ 104283 w 115990"/>
                <a:gd name="connsiteY2" fmla="*/ 835901 h 83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990" h="835901">
                  <a:moveTo>
                    <a:pt x="0" y="0"/>
                  </a:moveTo>
                  <a:cubicBezTo>
                    <a:pt x="32845" y="73901"/>
                    <a:pt x="91171" y="243982"/>
                    <a:pt x="108551" y="383299"/>
                  </a:cubicBezTo>
                  <a:cubicBezTo>
                    <a:pt x="125931" y="522616"/>
                    <a:pt x="107896" y="727417"/>
                    <a:pt x="104283" y="835901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46901" y="384352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memberOf</a:t>
              </a:r>
              <a:r>
                <a:rPr 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headOf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H="1">
              <a:off x="4884086" y="3476408"/>
              <a:ext cx="97812" cy="808871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29096"/>
                <a:gd name="connsiteY0" fmla="*/ 0 h 755431"/>
                <a:gd name="connsiteX1" fmla="*/ 129080 w 129096"/>
                <a:gd name="connsiteY1" fmla="*/ 326149 h 755431"/>
                <a:gd name="connsiteX2" fmla="*/ 6753 w 129096"/>
                <a:gd name="connsiteY2" fmla="*/ 692698 h 755431"/>
                <a:gd name="connsiteX3" fmla="*/ 66019 w 129096"/>
                <a:gd name="connsiteY3" fmla="*/ 755431 h 755431"/>
                <a:gd name="connsiteX0" fmla="*/ 26942 w 156030"/>
                <a:gd name="connsiteY0" fmla="*/ 0 h 755431"/>
                <a:gd name="connsiteX1" fmla="*/ 156022 w 156030"/>
                <a:gd name="connsiteY1" fmla="*/ 326149 h 755431"/>
                <a:gd name="connsiteX2" fmla="*/ 33695 w 156030"/>
                <a:gd name="connsiteY2" fmla="*/ 692698 h 755431"/>
                <a:gd name="connsiteX3" fmla="*/ 2164 w 156030"/>
                <a:gd name="connsiteY3" fmla="*/ 724229 h 755431"/>
                <a:gd name="connsiteX4" fmla="*/ 92961 w 156030"/>
                <a:gd name="connsiteY4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30401"/>
                <a:gd name="connsiteY0" fmla="*/ 0 h 755431"/>
                <a:gd name="connsiteX1" fmla="*/ 129080 w 130401"/>
                <a:gd name="connsiteY1" fmla="*/ 326149 h 755431"/>
                <a:gd name="connsiteX2" fmla="*/ 66019 w 130401"/>
                <a:gd name="connsiteY2" fmla="*/ 755431 h 755431"/>
                <a:gd name="connsiteX0" fmla="*/ 4926 w 134011"/>
                <a:gd name="connsiteY0" fmla="*/ 0 h 708135"/>
                <a:gd name="connsiteX1" fmla="*/ 134006 w 134011"/>
                <a:gd name="connsiteY1" fmla="*/ 326149 h 708135"/>
                <a:gd name="connsiteX2" fmla="*/ 0 w 134011"/>
                <a:gd name="connsiteY2" fmla="*/ 708135 h 708135"/>
                <a:gd name="connsiteX0" fmla="*/ 12809 w 141923"/>
                <a:gd name="connsiteY0" fmla="*/ 0 h 731783"/>
                <a:gd name="connsiteX1" fmla="*/ 141889 w 141923"/>
                <a:gd name="connsiteY1" fmla="*/ 326149 h 731783"/>
                <a:gd name="connsiteX2" fmla="*/ 0 w 141923"/>
                <a:gd name="connsiteY2" fmla="*/ 731783 h 731783"/>
                <a:gd name="connsiteX0" fmla="*/ 0 w 184524"/>
                <a:gd name="connsiteY0" fmla="*/ 0 h 826376"/>
                <a:gd name="connsiteX1" fmla="*/ 184259 w 184524"/>
                <a:gd name="connsiteY1" fmla="*/ 420742 h 826376"/>
                <a:gd name="connsiteX2" fmla="*/ 42370 w 184524"/>
                <a:gd name="connsiteY2" fmla="*/ 826376 h 826376"/>
                <a:gd name="connsiteX0" fmla="*/ 0 w 113849"/>
                <a:gd name="connsiteY0" fmla="*/ 0 h 826376"/>
                <a:gd name="connsiteX1" fmla="*/ 113314 w 113849"/>
                <a:gd name="connsiteY1" fmla="*/ 326149 h 826376"/>
                <a:gd name="connsiteX2" fmla="*/ 42370 w 113849"/>
                <a:gd name="connsiteY2" fmla="*/ 826376 h 826376"/>
                <a:gd name="connsiteX0" fmla="*/ 33396 w 72376"/>
                <a:gd name="connsiteY0" fmla="*/ 0 h 822542"/>
                <a:gd name="connsiteX1" fmla="*/ 70944 w 72376"/>
                <a:gd name="connsiteY1" fmla="*/ 322315 h 822542"/>
                <a:gd name="connsiteX2" fmla="*/ 0 w 72376"/>
                <a:gd name="connsiteY2" fmla="*/ 822542 h 822542"/>
                <a:gd name="connsiteX0" fmla="*/ 33396 w 74099"/>
                <a:gd name="connsiteY0" fmla="*/ 0 h 822542"/>
                <a:gd name="connsiteX1" fmla="*/ 70944 w 74099"/>
                <a:gd name="connsiteY1" fmla="*/ 322315 h 822542"/>
                <a:gd name="connsiteX2" fmla="*/ 0 w 74099"/>
                <a:gd name="connsiteY2" fmla="*/ 822542 h 822542"/>
                <a:gd name="connsiteX0" fmla="*/ 33396 w 89331"/>
                <a:gd name="connsiteY0" fmla="*/ 0 h 822542"/>
                <a:gd name="connsiteX1" fmla="*/ 88164 w 89331"/>
                <a:gd name="connsiteY1" fmla="*/ 406676 h 822542"/>
                <a:gd name="connsiteX2" fmla="*/ 0 w 89331"/>
                <a:gd name="connsiteY2" fmla="*/ 822542 h 8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31" h="822542">
                  <a:moveTo>
                    <a:pt x="33396" y="0"/>
                  </a:moveTo>
                  <a:cubicBezTo>
                    <a:pt x="80017" y="177434"/>
                    <a:pt x="93730" y="269586"/>
                    <a:pt x="88164" y="406676"/>
                  </a:cubicBezTo>
                  <a:cubicBezTo>
                    <a:pt x="82598" y="543766"/>
                    <a:pt x="13138" y="733108"/>
                    <a:pt x="0" y="822542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206663" y="3080803"/>
              <a:ext cx="1262063" cy="395606"/>
            </a:xfrm>
            <a:prstGeom prst="ellipse">
              <a:avLst/>
            </a:prstGeom>
            <a:solidFill>
              <a:srgbClr val="E1FF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Person:</a:t>
              </a:r>
            </a:p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Raj_Minhas</a:t>
              </a:r>
              <a:endPara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6200000" flipH="1">
              <a:off x="3831688" y="4466644"/>
              <a:ext cx="449959" cy="789987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  <a:gd name="connsiteX0" fmla="*/ 0 w 129219"/>
                <a:gd name="connsiteY0" fmla="*/ 0 h 842141"/>
                <a:gd name="connsiteX1" fmla="*/ 129080 w 129219"/>
                <a:gd name="connsiteY1" fmla="*/ 326149 h 842141"/>
                <a:gd name="connsiteX2" fmla="*/ 26606 w 129219"/>
                <a:gd name="connsiteY2" fmla="*/ 842141 h 842141"/>
                <a:gd name="connsiteX0" fmla="*/ 0 w 113478"/>
                <a:gd name="connsiteY0" fmla="*/ 0 h 842141"/>
                <a:gd name="connsiteX1" fmla="*/ 113315 w 113478"/>
                <a:gd name="connsiteY1" fmla="*/ 412859 h 842141"/>
                <a:gd name="connsiteX2" fmla="*/ 26606 w 113478"/>
                <a:gd name="connsiteY2" fmla="*/ 842141 h 842141"/>
                <a:gd name="connsiteX0" fmla="*/ 160510 w 278067"/>
                <a:gd name="connsiteY0" fmla="*/ 0 h 720998"/>
                <a:gd name="connsiteX1" fmla="*/ 273825 w 278067"/>
                <a:gd name="connsiteY1" fmla="*/ 412859 h 720998"/>
                <a:gd name="connsiteX2" fmla="*/ 0 w 278067"/>
                <a:gd name="connsiteY2" fmla="*/ 720998 h 720998"/>
                <a:gd name="connsiteX0" fmla="*/ 366032 w 374946"/>
                <a:gd name="connsiteY0" fmla="*/ 0 h 818694"/>
                <a:gd name="connsiteX1" fmla="*/ 273825 w 374946"/>
                <a:gd name="connsiteY1" fmla="*/ 510555 h 818694"/>
                <a:gd name="connsiteX2" fmla="*/ 0 w 374946"/>
                <a:gd name="connsiteY2" fmla="*/ 818694 h 818694"/>
                <a:gd name="connsiteX0" fmla="*/ 366032 w 366032"/>
                <a:gd name="connsiteY0" fmla="*/ 0 h 818694"/>
                <a:gd name="connsiteX1" fmla="*/ 273825 w 366032"/>
                <a:gd name="connsiteY1" fmla="*/ 510555 h 818694"/>
                <a:gd name="connsiteX2" fmla="*/ 0 w 366032"/>
                <a:gd name="connsiteY2" fmla="*/ 818694 h 818694"/>
                <a:gd name="connsiteX0" fmla="*/ 366032 w 366032"/>
                <a:gd name="connsiteY0" fmla="*/ 0 h 818694"/>
                <a:gd name="connsiteX1" fmla="*/ 209408 w 366032"/>
                <a:gd name="connsiteY1" fmla="*/ 494923 h 818694"/>
                <a:gd name="connsiteX2" fmla="*/ 0 w 366032"/>
                <a:gd name="connsiteY2" fmla="*/ 818694 h 818694"/>
                <a:gd name="connsiteX0" fmla="*/ 366032 w 366032"/>
                <a:gd name="connsiteY0" fmla="*/ 0 h 818694"/>
                <a:gd name="connsiteX1" fmla="*/ 209408 w 366032"/>
                <a:gd name="connsiteY1" fmla="*/ 494923 h 818694"/>
                <a:gd name="connsiteX2" fmla="*/ 0 w 366032"/>
                <a:gd name="connsiteY2" fmla="*/ 818694 h 81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032" h="818694">
                  <a:moveTo>
                    <a:pt x="366032" y="0"/>
                  </a:moveTo>
                  <a:cubicBezTo>
                    <a:pt x="340594" y="214585"/>
                    <a:pt x="270413" y="358474"/>
                    <a:pt x="209408" y="494923"/>
                  </a:cubicBezTo>
                  <a:cubicBezTo>
                    <a:pt x="148403" y="631372"/>
                    <a:pt x="102101" y="698328"/>
                    <a:pt x="0" y="818694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23860" y="5210177"/>
              <a:ext cx="6783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reportsTo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6200000" flipH="1">
              <a:off x="3569717" y="3865385"/>
              <a:ext cx="345876" cy="850323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  <a:gd name="connsiteX0" fmla="*/ 0 w 129219"/>
                <a:gd name="connsiteY0" fmla="*/ 0 h 842141"/>
                <a:gd name="connsiteX1" fmla="*/ 129080 w 129219"/>
                <a:gd name="connsiteY1" fmla="*/ 326149 h 842141"/>
                <a:gd name="connsiteX2" fmla="*/ 26606 w 129219"/>
                <a:gd name="connsiteY2" fmla="*/ 842141 h 842141"/>
                <a:gd name="connsiteX0" fmla="*/ 0 w 113478"/>
                <a:gd name="connsiteY0" fmla="*/ 0 h 842141"/>
                <a:gd name="connsiteX1" fmla="*/ 113315 w 113478"/>
                <a:gd name="connsiteY1" fmla="*/ 412859 h 842141"/>
                <a:gd name="connsiteX2" fmla="*/ 26606 w 113478"/>
                <a:gd name="connsiteY2" fmla="*/ 842141 h 842141"/>
                <a:gd name="connsiteX0" fmla="*/ 0 w 281301"/>
                <a:gd name="connsiteY0" fmla="*/ 0 h 881222"/>
                <a:gd name="connsiteX1" fmla="*/ 113315 w 281301"/>
                <a:gd name="connsiteY1" fmla="*/ 412859 h 881222"/>
                <a:gd name="connsiteX2" fmla="*/ 281210 w 281301"/>
                <a:gd name="connsiteY2" fmla="*/ 881222 h 881222"/>
                <a:gd name="connsiteX0" fmla="*/ 0 w 281363"/>
                <a:gd name="connsiteY0" fmla="*/ 0 h 881222"/>
                <a:gd name="connsiteX1" fmla="*/ 165465 w 281363"/>
                <a:gd name="connsiteY1" fmla="*/ 412861 h 881222"/>
                <a:gd name="connsiteX2" fmla="*/ 281210 w 281363"/>
                <a:gd name="connsiteY2" fmla="*/ 881222 h 88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63" h="881222">
                  <a:moveTo>
                    <a:pt x="0" y="0"/>
                  </a:moveTo>
                  <a:cubicBezTo>
                    <a:pt x="32845" y="73901"/>
                    <a:pt x="118597" y="265991"/>
                    <a:pt x="165465" y="412861"/>
                  </a:cubicBezTo>
                  <a:cubicBezTo>
                    <a:pt x="212333" y="559731"/>
                    <a:pt x="285151" y="819474"/>
                    <a:pt x="281210" y="881222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rot="16200000" flipH="1">
              <a:off x="3627368" y="2715419"/>
              <a:ext cx="206593" cy="959676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  <a:gd name="connsiteX0" fmla="*/ 0 w 129219"/>
                <a:gd name="connsiteY0" fmla="*/ 0 h 842141"/>
                <a:gd name="connsiteX1" fmla="*/ 129080 w 129219"/>
                <a:gd name="connsiteY1" fmla="*/ 326149 h 842141"/>
                <a:gd name="connsiteX2" fmla="*/ 26606 w 129219"/>
                <a:gd name="connsiteY2" fmla="*/ 842141 h 842141"/>
                <a:gd name="connsiteX0" fmla="*/ 0 w 113478"/>
                <a:gd name="connsiteY0" fmla="*/ 0 h 842141"/>
                <a:gd name="connsiteX1" fmla="*/ 113315 w 113478"/>
                <a:gd name="connsiteY1" fmla="*/ 412859 h 842141"/>
                <a:gd name="connsiteX2" fmla="*/ 26606 w 113478"/>
                <a:gd name="connsiteY2" fmla="*/ 842141 h 842141"/>
                <a:gd name="connsiteX0" fmla="*/ 0 w 168059"/>
                <a:gd name="connsiteY0" fmla="*/ 0 h 994549"/>
                <a:gd name="connsiteX1" fmla="*/ 113315 w 168059"/>
                <a:gd name="connsiteY1" fmla="*/ 412859 h 994549"/>
                <a:gd name="connsiteX2" fmla="*/ 167713 w 168059"/>
                <a:gd name="connsiteY2" fmla="*/ 994549 h 99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059" h="994549">
                  <a:moveTo>
                    <a:pt x="0" y="0"/>
                  </a:moveTo>
                  <a:cubicBezTo>
                    <a:pt x="32845" y="73901"/>
                    <a:pt x="85363" y="247101"/>
                    <a:pt x="113315" y="412859"/>
                  </a:cubicBezTo>
                  <a:cubicBezTo>
                    <a:pt x="141267" y="578617"/>
                    <a:pt x="171654" y="932801"/>
                    <a:pt x="167713" y="99454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 rot="16200000" flipV="1">
              <a:off x="3713853" y="2634569"/>
              <a:ext cx="281582" cy="839003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  <a:gd name="connsiteX0" fmla="*/ 0 w 129219"/>
                <a:gd name="connsiteY0" fmla="*/ 0 h 842141"/>
                <a:gd name="connsiteX1" fmla="*/ 129080 w 129219"/>
                <a:gd name="connsiteY1" fmla="*/ 326149 h 842141"/>
                <a:gd name="connsiteX2" fmla="*/ 26606 w 129219"/>
                <a:gd name="connsiteY2" fmla="*/ 842141 h 842141"/>
                <a:gd name="connsiteX0" fmla="*/ 0 w 113478"/>
                <a:gd name="connsiteY0" fmla="*/ 0 h 842141"/>
                <a:gd name="connsiteX1" fmla="*/ 113315 w 113478"/>
                <a:gd name="connsiteY1" fmla="*/ 412859 h 842141"/>
                <a:gd name="connsiteX2" fmla="*/ 26606 w 113478"/>
                <a:gd name="connsiteY2" fmla="*/ 842141 h 842141"/>
                <a:gd name="connsiteX0" fmla="*/ 0 w 242940"/>
                <a:gd name="connsiteY0" fmla="*/ 0 h 873404"/>
                <a:gd name="connsiteX1" fmla="*/ 239083 w 242940"/>
                <a:gd name="connsiteY1" fmla="*/ 444122 h 873404"/>
                <a:gd name="connsiteX2" fmla="*/ 152374 w 242940"/>
                <a:gd name="connsiteY2" fmla="*/ 873404 h 873404"/>
                <a:gd name="connsiteX0" fmla="*/ 0 w 246608"/>
                <a:gd name="connsiteY0" fmla="*/ 0 h 877310"/>
                <a:gd name="connsiteX1" fmla="*/ 239083 w 246608"/>
                <a:gd name="connsiteY1" fmla="*/ 444122 h 877310"/>
                <a:gd name="connsiteX2" fmla="*/ 189183 w 246608"/>
                <a:gd name="connsiteY2" fmla="*/ 877310 h 877310"/>
                <a:gd name="connsiteX0" fmla="*/ 0 w 189663"/>
                <a:gd name="connsiteY0" fmla="*/ 0 h 877310"/>
                <a:gd name="connsiteX1" fmla="*/ 140923 w 189663"/>
                <a:gd name="connsiteY1" fmla="*/ 408951 h 877310"/>
                <a:gd name="connsiteX2" fmla="*/ 189183 w 189663"/>
                <a:gd name="connsiteY2" fmla="*/ 877310 h 877310"/>
                <a:gd name="connsiteX0" fmla="*/ 0 w 229265"/>
                <a:gd name="connsiteY0" fmla="*/ 0 h 869492"/>
                <a:gd name="connsiteX1" fmla="*/ 140923 w 229265"/>
                <a:gd name="connsiteY1" fmla="*/ 408951 h 869492"/>
                <a:gd name="connsiteX2" fmla="*/ 229061 w 229265"/>
                <a:gd name="connsiteY2" fmla="*/ 869492 h 869492"/>
                <a:gd name="connsiteX0" fmla="*/ 0 w 229061"/>
                <a:gd name="connsiteY0" fmla="*/ 0 h 869492"/>
                <a:gd name="connsiteX1" fmla="*/ 140923 w 229061"/>
                <a:gd name="connsiteY1" fmla="*/ 408951 h 869492"/>
                <a:gd name="connsiteX2" fmla="*/ 229061 w 229061"/>
                <a:gd name="connsiteY2" fmla="*/ 869492 h 86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061" h="869492">
                  <a:moveTo>
                    <a:pt x="0" y="0"/>
                  </a:moveTo>
                  <a:cubicBezTo>
                    <a:pt x="32845" y="73901"/>
                    <a:pt x="102746" y="264036"/>
                    <a:pt x="140923" y="408951"/>
                  </a:cubicBezTo>
                  <a:cubicBezTo>
                    <a:pt x="179100" y="553866"/>
                    <a:pt x="220732" y="733494"/>
                    <a:pt x="229061" y="869492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 rot="16200000" flipV="1">
              <a:off x="3692288" y="3768078"/>
              <a:ext cx="300437" cy="872945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  <a:gd name="connsiteX0" fmla="*/ 0 w 129219"/>
                <a:gd name="connsiteY0" fmla="*/ 0 h 842141"/>
                <a:gd name="connsiteX1" fmla="*/ 129080 w 129219"/>
                <a:gd name="connsiteY1" fmla="*/ 326149 h 842141"/>
                <a:gd name="connsiteX2" fmla="*/ 26606 w 129219"/>
                <a:gd name="connsiteY2" fmla="*/ 842141 h 842141"/>
                <a:gd name="connsiteX0" fmla="*/ 0 w 113478"/>
                <a:gd name="connsiteY0" fmla="*/ 0 h 842141"/>
                <a:gd name="connsiteX1" fmla="*/ 113315 w 113478"/>
                <a:gd name="connsiteY1" fmla="*/ 412859 h 842141"/>
                <a:gd name="connsiteX2" fmla="*/ 26606 w 113478"/>
                <a:gd name="connsiteY2" fmla="*/ 842141 h 842141"/>
                <a:gd name="connsiteX0" fmla="*/ 0 w 319989"/>
                <a:gd name="connsiteY0" fmla="*/ 0 h 889036"/>
                <a:gd name="connsiteX1" fmla="*/ 312703 w 319989"/>
                <a:gd name="connsiteY1" fmla="*/ 459754 h 889036"/>
                <a:gd name="connsiteX2" fmla="*/ 225994 w 319989"/>
                <a:gd name="connsiteY2" fmla="*/ 889036 h 889036"/>
                <a:gd name="connsiteX0" fmla="*/ 0 w 234385"/>
                <a:gd name="connsiteY0" fmla="*/ 0 h 889036"/>
                <a:gd name="connsiteX1" fmla="*/ 211476 w 234385"/>
                <a:gd name="connsiteY1" fmla="*/ 362057 h 889036"/>
                <a:gd name="connsiteX2" fmla="*/ 225994 w 234385"/>
                <a:gd name="connsiteY2" fmla="*/ 889036 h 889036"/>
                <a:gd name="connsiteX0" fmla="*/ 0 w 246724"/>
                <a:gd name="connsiteY0" fmla="*/ 0 h 904667"/>
                <a:gd name="connsiteX1" fmla="*/ 211476 w 246724"/>
                <a:gd name="connsiteY1" fmla="*/ 362057 h 904667"/>
                <a:gd name="connsiteX2" fmla="*/ 244399 w 246724"/>
                <a:gd name="connsiteY2" fmla="*/ 904667 h 904667"/>
                <a:gd name="connsiteX0" fmla="*/ 0 w 244399"/>
                <a:gd name="connsiteY0" fmla="*/ 0 h 904667"/>
                <a:gd name="connsiteX1" fmla="*/ 211476 w 244399"/>
                <a:gd name="connsiteY1" fmla="*/ 362057 h 904667"/>
                <a:gd name="connsiteX2" fmla="*/ 244399 w 244399"/>
                <a:gd name="connsiteY2" fmla="*/ 904667 h 904667"/>
                <a:gd name="connsiteX0" fmla="*/ 0 w 244399"/>
                <a:gd name="connsiteY0" fmla="*/ 0 h 904667"/>
                <a:gd name="connsiteX1" fmla="*/ 168531 w 244399"/>
                <a:gd name="connsiteY1" fmla="*/ 365964 h 904667"/>
                <a:gd name="connsiteX2" fmla="*/ 244399 w 244399"/>
                <a:gd name="connsiteY2" fmla="*/ 904667 h 904667"/>
                <a:gd name="connsiteX0" fmla="*/ 0 w 244399"/>
                <a:gd name="connsiteY0" fmla="*/ 0 h 904667"/>
                <a:gd name="connsiteX1" fmla="*/ 168531 w 244399"/>
                <a:gd name="connsiteY1" fmla="*/ 365964 h 904667"/>
                <a:gd name="connsiteX2" fmla="*/ 244399 w 244399"/>
                <a:gd name="connsiteY2" fmla="*/ 904667 h 90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399" h="904667">
                  <a:moveTo>
                    <a:pt x="0" y="0"/>
                  </a:moveTo>
                  <a:cubicBezTo>
                    <a:pt x="32845" y="73901"/>
                    <a:pt x="127798" y="215186"/>
                    <a:pt x="168531" y="365964"/>
                  </a:cubicBezTo>
                  <a:cubicBezTo>
                    <a:pt x="209264" y="516742"/>
                    <a:pt x="233002" y="749130"/>
                    <a:pt x="244399" y="904667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01924" y="269811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memberOf</a:t>
              </a:r>
              <a:r>
                <a:rPr 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headOf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965547" y="3730521"/>
              <a:ext cx="892804" cy="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855962" y="3730954"/>
              <a:ext cx="208505" cy="974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121763" y="3711161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orgName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00231" y="4354769"/>
              <a:ext cx="7938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hasMember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0471" y="3227552"/>
              <a:ext cx="7938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hasMember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>
              <a:off x="1650659" y="4089907"/>
              <a:ext cx="380083" cy="797599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29096"/>
                <a:gd name="connsiteY0" fmla="*/ 0 h 755431"/>
                <a:gd name="connsiteX1" fmla="*/ 129080 w 129096"/>
                <a:gd name="connsiteY1" fmla="*/ 326149 h 755431"/>
                <a:gd name="connsiteX2" fmla="*/ 6753 w 129096"/>
                <a:gd name="connsiteY2" fmla="*/ 692698 h 755431"/>
                <a:gd name="connsiteX3" fmla="*/ 66019 w 129096"/>
                <a:gd name="connsiteY3" fmla="*/ 755431 h 755431"/>
                <a:gd name="connsiteX0" fmla="*/ 26942 w 156030"/>
                <a:gd name="connsiteY0" fmla="*/ 0 h 755431"/>
                <a:gd name="connsiteX1" fmla="*/ 156022 w 156030"/>
                <a:gd name="connsiteY1" fmla="*/ 326149 h 755431"/>
                <a:gd name="connsiteX2" fmla="*/ 33695 w 156030"/>
                <a:gd name="connsiteY2" fmla="*/ 692698 h 755431"/>
                <a:gd name="connsiteX3" fmla="*/ 2164 w 156030"/>
                <a:gd name="connsiteY3" fmla="*/ 724229 h 755431"/>
                <a:gd name="connsiteX4" fmla="*/ 92961 w 156030"/>
                <a:gd name="connsiteY4" fmla="*/ 755431 h 755431"/>
                <a:gd name="connsiteX0" fmla="*/ 0 w 129088"/>
                <a:gd name="connsiteY0" fmla="*/ 0 h 755431"/>
                <a:gd name="connsiteX1" fmla="*/ 129080 w 129088"/>
                <a:gd name="connsiteY1" fmla="*/ 326149 h 755431"/>
                <a:gd name="connsiteX2" fmla="*/ 6753 w 129088"/>
                <a:gd name="connsiteY2" fmla="*/ 692698 h 755431"/>
                <a:gd name="connsiteX3" fmla="*/ 66019 w 129088"/>
                <a:gd name="connsiteY3" fmla="*/ 755431 h 755431"/>
                <a:gd name="connsiteX0" fmla="*/ 0 w 130401"/>
                <a:gd name="connsiteY0" fmla="*/ 0 h 755431"/>
                <a:gd name="connsiteX1" fmla="*/ 129080 w 130401"/>
                <a:gd name="connsiteY1" fmla="*/ 326149 h 755431"/>
                <a:gd name="connsiteX2" fmla="*/ 66019 w 130401"/>
                <a:gd name="connsiteY2" fmla="*/ 755431 h 755431"/>
                <a:gd name="connsiteX0" fmla="*/ 4926 w 134011"/>
                <a:gd name="connsiteY0" fmla="*/ 0 h 708135"/>
                <a:gd name="connsiteX1" fmla="*/ 134006 w 134011"/>
                <a:gd name="connsiteY1" fmla="*/ 326149 h 708135"/>
                <a:gd name="connsiteX2" fmla="*/ 0 w 134011"/>
                <a:gd name="connsiteY2" fmla="*/ 708135 h 708135"/>
                <a:gd name="connsiteX0" fmla="*/ 12809 w 141923"/>
                <a:gd name="connsiteY0" fmla="*/ 0 h 731783"/>
                <a:gd name="connsiteX1" fmla="*/ 141889 w 141923"/>
                <a:gd name="connsiteY1" fmla="*/ 326149 h 731783"/>
                <a:gd name="connsiteX2" fmla="*/ 0 w 141923"/>
                <a:gd name="connsiteY2" fmla="*/ 731783 h 731783"/>
                <a:gd name="connsiteX0" fmla="*/ 0 w 184524"/>
                <a:gd name="connsiteY0" fmla="*/ 0 h 826376"/>
                <a:gd name="connsiteX1" fmla="*/ 184259 w 184524"/>
                <a:gd name="connsiteY1" fmla="*/ 420742 h 826376"/>
                <a:gd name="connsiteX2" fmla="*/ 42370 w 184524"/>
                <a:gd name="connsiteY2" fmla="*/ 826376 h 826376"/>
                <a:gd name="connsiteX0" fmla="*/ 0 w 113849"/>
                <a:gd name="connsiteY0" fmla="*/ 0 h 826376"/>
                <a:gd name="connsiteX1" fmla="*/ 113314 w 113849"/>
                <a:gd name="connsiteY1" fmla="*/ 326149 h 826376"/>
                <a:gd name="connsiteX2" fmla="*/ 42370 w 113849"/>
                <a:gd name="connsiteY2" fmla="*/ 826376 h 826376"/>
                <a:gd name="connsiteX0" fmla="*/ 0 w 121621"/>
                <a:gd name="connsiteY0" fmla="*/ 0 h 835901"/>
                <a:gd name="connsiteX1" fmla="*/ 113314 w 121621"/>
                <a:gd name="connsiteY1" fmla="*/ 326149 h 835901"/>
                <a:gd name="connsiteX2" fmla="*/ 104283 w 121621"/>
                <a:gd name="connsiteY2" fmla="*/ 835901 h 835901"/>
                <a:gd name="connsiteX0" fmla="*/ 0 w 119773"/>
                <a:gd name="connsiteY0" fmla="*/ 0 h 835901"/>
                <a:gd name="connsiteX1" fmla="*/ 113314 w 119773"/>
                <a:gd name="connsiteY1" fmla="*/ 326149 h 835901"/>
                <a:gd name="connsiteX2" fmla="*/ 104283 w 119773"/>
                <a:gd name="connsiteY2" fmla="*/ 835901 h 835901"/>
                <a:gd name="connsiteX0" fmla="*/ 0 w 115990"/>
                <a:gd name="connsiteY0" fmla="*/ 0 h 835901"/>
                <a:gd name="connsiteX1" fmla="*/ 108551 w 115990"/>
                <a:gd name="connsiteY1" fmla="*/ 383299 h 835901"/>
                <a:gd name="connsiteX2" fmla="*/ 104283 w 115990"/>
                <a:gd name="connsiteY2" fmla="*/ 835901 h 835901"/>
                <a:gd name="connsiteX0" fmla="*/ 443405 w 572214"/>
                <a:gd name="connsiteY0" fmla="*/ 0 h 1007351"/>
                <a:gd name="connsiteX1" fmla="*/ 551956 w 572214"/>
                <a:gd name="connsiteY1" fmla="*/ 383299 h 1007351"/>
                <a:gd name="connsiteX2" fmla="*/ 0 w 572214"/>
                <a:gd name="connsiteY2" fmla="*/ 1007351 h 1007351"/>
                <a:gd name="connsiteX0" fmla="*/ 443405 w 572214"/>
                <a:gd name="connsiteY0" fmla="*/ 0 h 1007351"/>
                <a:gd name="connsiteX1" fmla="*/ 551956 w 572214"/>
                <a:gd name="connsiteY1" fmla="*/ 383299 h 1007351"/>
                <a:gd name="connsiteX2" fmla="*/ 0 w 572214"/>
                <a:gd name="connsiteY2" fmla="*/ 1007351 h 1007351"/>
                <a:gd name="connsiteX0" fmla="*/ 443405 w 490388"/>
                <a:gd name="connsiteY0" fmla="*/ 0 h 1007351"/>
                <a:gd name="connsiteX1" fmla="*/ 451943 w 490388"/>
                <a:gd name="connsiteY1" fmla="*/ 535699 h 1007351"/>
                <a:gd name="connsiteX2" fmla="*/ 0 w 490388"/>
                <a:gd name="connsiteY2" fmla="*/ 1007351 h 1007351"/>
                <a:gd name="connsiteX0" fmla="*/ 443405 w 480037"/>
                <a:gd name="connsiteY0" fmla="*/ 0 h 1007351"/>
                <a:gd name="connsiteX1" fmla="*/ 451943 w 480037"/>
                <a:gd name="connsiteY1" fmla="*/ 535699 h 1007351"/>
                <a:gd name="connsiteX2" fmla="*/ 0 w 480037"/>
                <a:gd name="connsiteY2" fmla="*/ 1007351 h 100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0037" h="1007351">
                  <a:moveTo>
                    <a:pt x="443405" y="0"/>
                  </a:moveTo>
                  <a:cubicBezTo>
                    <a:pt x="476250" y="73901"/>
                    <a:pt x="502031" y="363044"/>
                    <a:pt x="451943" y="535699"/>
                  </a:cubicBezTo>
                  <a:cubicBezTo>
                    <a:pt x="401855" y="708354"/>
                    <a:pt x="170300" y="894105"/>
                    <a:pt x="0" y="1007351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1864554" y="4177429"/>
              <a:ext cx="346243" cy="729261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  <a:gd name="connsiteX0" fmla="*/ 0 w 129219"/>
                <a:gd name="connsiteY0" fmla="*/ 0 h 842141"/>
                <a:gd name="connsiteX1" fmla="*/ 129080 w 129219"/>
                <a:gd name="connsiteY1" fmla="*/ 326149 h 842141"/>
                <a:gd name="connsiteX2" fmla="*/ 26606 w 129219"/>
                <a:gd name="connsiteY2" fmla="*/ 842141 h 842141"/>
                <a:gd name="connsiteX0" fmla="*/ 0 w 113478"/>
                <a:gd name="connsiteY0" fmla="*/ 0 h 842141"/>
                <a:gd name="connsiteX1" fmla="*/ 113315 w 113478"/>
                <a:gd name="connsiteY1" fmla="*/ 412859 h 842141"/>
                <a:gd name="connsiteX2" fmla="*/ 26606 w 113478"/>
                <a:gd name="connsiteY2" fmla="*/ 842141 h 842141"/>
                <a:gd name="connsiteX0" fmla="*/ 317584 w 321038"/>
                <a:gd name="connsiteY0" fmla="*/ 0 h 906429"/>
                <a:gd name="connsiteX1" fmla="*/ 86709 w 321038"/>
                <a:gd name="connsiteY1" fmla="*/ 477147 h 906429"/>
                <a:gd name="connsiteX2" fmla="*/ 0 w 321038"/>
                <a:gd name="connsiteY2" fmla="*/ 906429 h 906429"/>
                <a:gd name="connsiteX0" fmla="*/ 317584 w 317584"/>
                <a:gd name="connsiteY0" fmla="*/ 0 h 906429"/>
                <a:gd name="connsiteX1" fmla="*/ 86709 w 317584"/>
                <a:gd name="connsiteY1" fmla="*/ 477147 h 906429"/>
                <a:gd name="connsiteX2" fmla="*/ 0 w 317584"/>
                <a:gd name="connsiteY2" fmla="*/ 906429 h 906429"/>
                <a:gd name="connsiteX0" fmla="*/ 317584 w 317584"/>
                <a:gd name="connsiteY0" fmla="*/ 0 h 906429"/>
                <a:gd name="connsiteX1" fmla="*/ 76434 w 317584"/>
                <a:gd name="connsiteY1" fmla="*/ 422044 h 906429"/>
                <a:gd name="connsiteX2" fmla="*/ 0 w 317584"/>
                <a:gd name="connsiteY2" fmla="*/ 906429 h 906429"/>
                <a:gd name="connsiteX0" fmla="*/ 471698 w 471698"/>
                <a:gd name="connsiteY0" fmla="*/ 0 h 888061"/>
                <a:gd name="connsiteX1" fmla="*/ 230548 w 471698"/>
                <a:gd name="connsiteY1" fmla="*/ 422044 h 888061"/>
                <a:gd name="connsiteX2" fmla="*/ 0 w 471698"/>
                <a:gd name="connsiteY2" fmla="*/ 888061 h 888061"/>
                <a:gd name="connsiteX0" fmla="*/ 471698 w 471698"/>
                <a:gd name="connsiteY0" fmla="*/ 0 h 888061"/>
                <a:gd name="connsiteX1" fmla="*/ 122668 w 471698"/>
                <a:gd name="connsiteY1" fmla="*/ 385308 h 888061"/>
                <a:gd name="connsiteX2" fmla="*/ 0 w 471698"/>
                <a:gd name="connsiteY2" fmla="*/ 888061 h 88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698" h="888061">
                  <a:moveTo>
                    <a:pt x="471698" y="0"/>
                  </a:moveTo>
                  <a:cubicBezTo>
                    <a:pt x="360703" y="142780"/>
                    <a:pt x="201284" y="237298"/>
                    <a:pt x="122668" y="385308"/>
                  </a:cubicBezTo>
                  <a:cubicBezTo>
                    <a:pt x="44052" y="533318"/>
                    <a:pt x="3941" y="826313"/>
                    <a:pt x="0" y="888061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55962" y="4593489"/>
              <a:ext cx="7938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hasMember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7469" y="4307049"/>
              <a:ext cx="7296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memberOf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1574" y="3621875"/>
              <a:ext cx="4988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CHAT</a:t>
              </a:r>
              <a:endParaRPr lang="en-US" sz="900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 rot="16200000" flipH="1">
              <a:off x="2966224" y="3714670"/>
              <a:ext cx="719418" cy="2668649"/>
            </a:xfrm>
            <a:custGeom>
              <a:avLst/>
              <a:gdLst>
                <a:gd name="connsiteX0" fmla="*/ 52483 w 564863"/>
                <a:gd name="connsiteY0" fmla="*/ 0 h 699927"/>
                <a:gd name="connsiteX1" fmla="*/ 28835 w 564863"/>
                <a:gd name="connsiteY1" fmla="*/ 693683 h 699927"/>
                <a:gd name="connsiteX2" fmla="*/ 44601 w 564863"/>
                <a:gd name="connsiteY2" fmla="*/ 354724 h 699927"/>
                <a:gd name="connsiteX3" fmla="*/ 564863 w 564863"/>
                <a:gd name="connsiteY3" fmla="*/ 583324 h 699927"/>
                <a:gd name="connsiteX0" fmla="*/ 58311 w 570691"/>
                <a:gd name="connsiteY0" fmla="*/ 0 h 721765"/>
                <a:gd name="connsiteX1" fmla="*/ 34663 w 570691"/>
                <a:gd name="connsiteY1" fmla="*/ 693683 h 721765"/>
                <a:gd name="connsiteX2" fmla="*/ 570691 w 570691"/>
                <a:gd name="connsiteY2" fmla="*/ 583324 h 721765"/>
                <a:gd name="connsiteX0" fmla="*/ 1505 w 513885"/>
                <a:gd name="connsiteY0" fmla="*/ 0 h 585274"/>
                <a:gd name="connsiteX1" fmla="*/ 127629 w 513885"/>
                <a:gd name="connsiteY1" fmla="*/ 323193 h 585274"/>
                <a:gd name="connsiteX2" fmla="*/ 513885 w 513885"/>
                <a:gd name="connsiteY2" fmla="*/ 583324 h 585274"/>
                <a:gd name="connsiteX0" fmla="*/ 739 w 128491"/>
                <a:gd name="connsiteY0" fmla="*/ 0 h 687175"/>
                <a:gd name="connsiteX1" fmla="*/ 126863 w 128491"/>
                <a:gd name="connsiteY1" fmla="*/ 323193 h 687175"/>
                <a:gd name="connsiteX2" fmla="*/ 111099 w 128491"/>
                <a:gd name="connsiteY2" fmla="*/ 685800 h 687175"/>
                <a:gd name="connsiteX0" fmla="*/ 739 w 140401"/>
                <a:gd name="connsiteY0" fmla="*/ 0 h 685800"/>
                <a:gd name="connsiteX1" fmla="*/ 126863 w 140401"/>
                <a:gd name="connsiteY1" fmla="*/ 323193 h 685800"/>
                <a:gd name="connsiteX2" fmla="*/ 111099 w 140401"/>
                <a:gd name="connsiteY2" fmla="*/ 685800 h 685800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724 w 134196"/>
                <a:gd name="connsiteY0" fmla="*/ 0 h 717331"/>
                <a:gd name="connsiteX1" fmla="*/ 126848 w 134196"/>
                <a:gd name="connsiteY1" fmla="*/ 323193 h 717331"/>
                <a:gd name="connsiteX2" fmla="*/ 95318 w 134196"/>
                <a:gd name="connsiteY2" fmla="*/ 717331 h 717331"/>
                <a:gd name="connsiteX0" fmla="*/ 1123 w 155584"/>
                <a:gd name="connsiteY0" fmla="*/ 0 h 717331"/>
                <a:gd name="connsiteX1" fmla="*/ 127247 w 155584"/>
                <a:gd name="connsiteY1" fmla="*/ 323193 h 717331"/>
                <a:gd name="connsiteX2" fmla="*/ 95717 w 155584"/>
                <a:gd name="connsiteY2" fmla="*/ 717331 h 717331"/>
                <a:gd name="connsiteX0" fmla="*/ 0 w 154461"/>
                <a:gd name="connsiteY0" fmla="*/ 0 h 717331"/>
                <a:gd name="connsiteX1" fmla="*/ 126124 w 154461"/>
                <a:gd name="connsiteY1" fmla="*/ 323193 h 717331"/>
                <a:gd name="connsiteX2" fmla="*/ 94594 w 154461"/>
                <a:gd name="connsiteY2" fmla="*/ 717331 h 717331"/>
                <a:gd name="connsiteX0" fmla="*/ 0 w 150005"/>
                <a:gd name="connsiteY0" fmla="*/ 0 h 717331"/>
                <a:gd name="connsiteX1" fmla="*/ 126124 w 150005"/>
                <a:gd name="connsiteY1" fmla="*/ 323193 h 717331"/>
                <a:gd name="connsiteX2" fmla="*/ 94594 w 150005"/>
                <a:gd name="connsiteY2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8968"/>
                <a:gd name="connsiteY0" fmla="*/ 0 h 717331"/>
                <a:gd name="connsiteX1" fmla="*/ 126124 w 158968"/>
                <a:gd name="connsiteY1" fmla="*/ 323193 h 717331"/>
                <a:gd name="connsiteX2" fmla="*/ 157655 w 158968"/>
                <a:gd name="connsiteY2" fmla="*/ 354724 h 717331"/>
                <a:gd name="connsiteX3" fmla="*/ 94594 w 158968"/>
                <a:gd name="connsiteY3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655"/>
                <a:gd name="connsiteY0" fmla="*/ 0 h 717331"/>
                <a:gd name="connsiteX1" fmla="*/ 157655 w 157655"/>
                <a:gd name="connsiteY1" fmla="*/ 354724 h 717331"/>
                <a:gd name="connsiteX2" fmla="*/ 94594 w 157655"/>
                <a:gd name="connsiteY2" fmla="*/ 717331 h 717331"/>
                <a:gd name="connsiteX0" fmla="*/ 0 w 157809"/>
                <a:gd name="connsiteY0" fmla="*/ 0 h 717331"/>
                <a:gd name="connsiteX1" fmla="*/ 157655 w 157809"/>
                <a:gd name="connsiteY1" fmla="*/ 354724 h 717331"/>
                <a:gd name="connsiteX2" fmla="*/ 94594 w 157809"/>
                <a:gd name="connsiteY2" fmla="*/ 717331 h 717331"/>
                <a:gd name="connsiteX0" fmla="*/ 0 w 159832"/>
                <a:gd name="connsiteY0" fmla="*/ 0 h 784006"/>
                <a:gd name="connsiteX1" fmla="*/ 157655 w 159832"/>
                <a:gd name="connsiteY1" fmla="*/ 354724 h 784006"/>
                <a:gd name="connsiteX2" fmla="*/ 94594 w 159832"/>
                <a:gd name="connsiteY2" fmla="*/ 784006 h 784006"/>
                <a:gd name="connsiteX0" fmla="*/ 0 w 130250"/>
                <a:gd name="connsiteY0" fmla="*/ 0 h 755431"/>
                <a:gd name="connsiteX1" fmla="*/ 129080 w 130250"/>
                <a:gd name="connsiteY1" fmla="*/ 326149 h 755431"/>
                <a:gd name="connsiteX2" fmla="*/ 66019 w 130250"/>
                <a:gd name="connsiteY2" fmla="*/ 755431 h 755431"/>
                <a:gd name="connsiteX0" fmla="*/ 0 w 129145"/>
                <a:gd name="connsiteY0" fmla="*/ 0 h 747548"/>
                <a:gd name="connsiteX1" fmla="*/ 129080 w 129145"/>
                <a:gd name="connsiteY1" fmla="*/ 326149 h 747548"/>
                <a:gd name="connsiteX2" fmla="*/ 18723 w 129145"/>
                <a:gd name="connsiteY2" fmla="*/ 747548 h 747548"/>
                <a:gd name="connsiteX0" fmla="*/ 0 w 129219"/>
                <a:gd name="connsiteY0" fmla="*/ 0 h 842141"/>
                <a:gd name="connsiteX1" fmla="*/ 129080 w 129219"/>
                <a:gd name="connsiteY1" fmla="*/ 326149 h 842141"/>
                <a:gd name="connsiteX2" fmla="*/ 26606 w 129219"/>
                <a:gd name="connsiteY2" fmla="*/ 842141 h 842141"/>
                <a:gd name="connsiteX0" fmla="*/ 0 w 113478"/>
                <a:gd name="connsiteY0" fmla="*/ 0 h 842141"/>
                <a:gd name="connsiteX1" fmla="*/ 113315 w 113478"/>
                <a:gd name="connsiteY1" fmla="*/ 412859 h 842141"/>
                <a:gd name="connsiteX2" fmla="*/ 26606 w 113478"/>
                <a:gd name="connsiteY2" fmla="*/ 842141 h 842141"/>
                <a:gd name="connsiteX0" fmla="*/ 160510 w 278067"/>
                <a:gd name="connsiteY0" fmla="*/ 0 h 720998"/>
                <a:gd name="connsiteX1" fmla="*/ 273825 w 278067"/>
                <a:gd name="connsiteY1" fmla="*/ 412859 h 720998"/>
                <a:gd name="connsiteX2" fmla="*/ 0 w 278067"/>
                <a:gd name="connsiteY2" fmla="*/ 720998 h 720998"/>
                <a:gd name="connsiteX0" fmla="*/ 366032 w 374946"/>
                <a:gd name="connsiteY0" fmla="*/ 0 h 818694"/>
                <a:gd name="connsiteX1" fmla="*/ 273825 w 374946"/>
                <a:gd name="connsiteY1" fmla="*/ 510555 h 818694"/>
                <a:gd name="connsiteX2" fmla="*/ 0 w 374946"/>
                <a:gd name="connsiteY2" fmla="*/ 818694 h 818694"/>
                <a:gd name="connsiteX0" fmla="*/ 366032 w 366032"/>
                <a:gd name="connsiteY0" fmla="*/ 0 h 818694"/>
                <a:gd name="connsiteX1" fmla="*/ 273825 w 366032"/>
                <a:gd name="connsiteY1" fmla="*/ 510555 h 818694"/>
                <a:gd name="connsiteX2" fmla="*/ 0 w 366032"/>
                <a:gd name="connsiteY2" fmla="*/ 818694 h 818694"/>
                <a:gd name="connsiteX0" fmla="*/ 366032 w 366032"/>
                <a:gd name="connsiteY0" fmla="*/ 0 h 818694"/>
                <a:gd name="connsiteX1" fmla="*/ 209408 w 366032"/>
                <a:gd name="connsiteY1" fmla="*/ 494923 h 818694"/>
                <a:gd name="connsiteX2" fmla="*/ 0 w 366032"/>
                <a:gd name="connsiteY2" fmla="*/ 818694 h 818694"/>
                <a:gd name="connsiteX0" fmla="*/ 366032 w 366032"/>
                <a:gd name="connsiteY0" fmla="*/ 0 h 818694"/>
                <a:gd name="connsiteX1" fmla="*/ 209408 w 366032"/>
                <a:gd name="connsiteY1" fmla="*/ 494923 h 818694"/>
                <a:gd name="connsiteX2" fmla="*/ 0 w 366032"/>
                <a:gd name="connsiteY2" fmla="*/ 818694 h 818694"/>
                <a:gd name="connsiteX0" fmla="*/ 487886 w 487886"/>
                <a:gd name="connsiteY0" fmla="*/ 0 h 689329"/>
                <a:gd name="connsiteX1" fmla="*/ 331262 w 487886"/>
                <a:gd name="connsiteY1" fmla="*/ 494923 h 689329"/>
                <a:gd name="connsiteX2" fmla="*/ 0 w 487886"/>
                <a:gd name="connsiteY2" fmla="*/ 689329 h 689329"/>
                <a:gd name="connsiteX0" fmla="*/ 487886 w 487886"/>
                <a:gd name="connsiteY0" fmla="*/ 0 h 689329"/>
                <a:gd name="connsiteX1" fmla="*/ 331262 w 487886"/>
                <a:gd name="connsiteY1" fmla="*/ 494923 h 689329"/>
                <a:gd name="connsiteX2" fmla="*/ 0 w 487886"/>
                <a:gd name="connsiteY2" fmla="*/ 689329 h 689329"/>
                <a:gd name="connsiteX0" fmla="*/ 472654 w 472654"/>
                <a:gd name="connsiteY0" fmla="*/ 0 h 2836505"/>
                <a:gd name="connsiteX1" fmla="*/ 331262 w 472654"/>
                <a:gd name="connsiteY1" fmla="*/ 2571219 h 2836505"/>
                <a:gd name="connsiteX2" fmla="*/ 0 w 472654"/>
                <a:gd name="connsiteY2" fmla="*/ 2765625 h 2836505"/>
                <a:gd name="connsiteX0" fmla="*/ 472654 w 494743"/>
                <a:gd name="connsiteY0" fmla="*/ 0 h 2836505"/>
                <a:gd name="connsiteX1" fmla="*/ 331262 w 494743"/>
                <a:gd name="connsiteY1" fmla="*/ 2571219 h 2836505"/>
                <a:gd name="connsiteX2" fmla="*/ 0 w 494743"/>
                <a:gd name="connsiteY2" fmla="*/ 2765625 h 2836505"/>
                <a:gd name="connsiteX0" fmla="*/ 472654 w 542473"/>
                <a:gd name="connsiteY0" fmla="*/ 0 h 2765625"/>
                <a:gd name="connsiteX1" fmla="*/ 493735 w 542473"/>
                <a:gd name="connsiteY1" fmla="*/ 1833845 h 2765625"/>
                <a:gd name="connsiteX2" fmla="*/ 0 w 542473"/>
                <a:gd name="connsiteY2" fmla="*/ 2765625 h 2765625"/>
                <a:gd name="connsiteX0" fmla="*/ 472654 w 542473"/>
                <a:gd name="connsiteY0" fmla="*/ 0 h 2765625"/>
                <a:gd name="connsiteX1" fmla="*/ 493735 w 542473"/>
                <a:gd name="connsiteY1" fmla="*/ 1833845 h 2765625"/>
                <a:gd name="connsiteX2" fmla="*/ 0 w 542473"/>
                <a:gd name="connsiteY2" fmla="*/ 2765625 h 2765625"/>
                <a:gd name="connsiteX0" fmla="*/ 472654 w 578415"/>
                <a:gd name="connsiteY0" fmla="*/ 0 h 2765625"/>
                <a:gd name="connsiteX1" fmla="*/ 493735 w 578415"/>
                <a:gd name="connsiteY1" fmla="*/ 1833845 h 2765625"/>
                <a:gd name="connsiteX2" fmla="*/ 0 w 578415"/>
                <a:gd name="connsiteY2" fmla="*/ 2765625 h 2765625"/>
                <a:gd name="connsiteX0" fmla="*/ 472654 w 578415"/>
                <a:gd name="connsiteY0" fmla="*/ 0 h 2765625"/>
                <a:gd name="connsiteX1" fmla="*/ 493735 w 578415"/>
                <a:gd name="connsiteY1" fmla="*/ 1833845 h 2765625"/>
                <a:gd name="connsiteX2" fmla="*/ 0 w 578415"/>
                <a:gd name="connsiteY2" fmla="*/ 2765625 h 2765625"/>
                <a:gd name="connsiteX0" fmla="*/ 472654 w 585232"/>
                <a:gd name="connsiteY0" fmla="*/ 0 h 2765625"/>
                <a:gd name="connsiteX1" fmla="*/ 508967 w 585232"/>
                <a:gd name="connsiteY1" fmla="*/ 1853250 h 2765625"/>
                <a:gd name="connsiteX2" fmla="*/ 0 w 585232"/>
                <a:gd name="connsiteY2" fmla="*/ 2765625 h 276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232" h="2765625">
                  <a:moveTo>
                    <a:pt x="472654" y="0"/>
                  </a:moveTo>
                  <a:cubicBezTo>
                    <a:pt x="645229" y="693232"/>
                    <a:pt x="587743" y="1392313"/>
                    <a:pt x="508967" y="1853250"/>
                  </a:cubicBezTo>
                  <a:cubicBezTo>
                    <a:pt x="430191" y="2314187"/>
                    <a:pt x="340731" y="2574109"/>
                    <a:pt x="0" y="2765625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48433" y="4975668"/>
              <a:ext cx="6783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reportsTo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758251" y="8059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 Graph</a:t>
              </a:r>
              <a:endParaRPr lang="en-US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H="1" flipV="1">
              <a:off x="953641" y="4910244"/>
              <a:ext cx="133642" cy="955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725041" y="491317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877441" y="5146116"/>
              <a:ext cx="194674" cy="892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375149" y="4781318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Mike</a:t>
              </a:r>
              <a:endParaRPr lang="en-US" sz="900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57875" y="5106891"/>
              <a:ext cx="5886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Roberts</a:t>
              </a:r>
              <a:endParaRPr lang="en-US" sz="900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42868" y="2533216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IAL</a:t>
              </a:r>
              <a:endParaRPr lang="en-US" sz="900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0" name="Straight Connector 89"/>
          <p:cNvCxnSpPr/>
          <p:nvPr/>
        </p:nvCxnSpPr>
        <p:spPr>
          <a:xfrm>
            <a:off x="5646341" y="1676400"/>
            <a:ext cx="0" cy="426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04800" y="76200"/>
            <a:ext cx="4190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as Subgraph Matching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831363" y="3067446"/>
            <a:ext cx="7508982" cy="2007816"/>
            <a:chOff x="831363" y="3067446"/>
            <a:chExt cx="7508982" cy="2007816"/>
          </a:xfrm>
        </p:grpSpPr>
        <p:sp>
          <p:nvSpPr>
            <p:cNvPr id="70" name="Freeform 69"/>
            <p:cNvSpPr/>
            <p:nvPr/>
          </p:nvSpPr>
          <p:spPr>
            <a:xfrm>
              <a:off x="831363" y="3067446"/>
              <a:ext cx="7508982" cy="1261867"/>
            </a:xfrm>
            <a:custGeom>
              <a:avLst/>
              <a:gdLst>
                <a:gd name="connsiteX0" fmla="*/ 3898577 w 3898577"/>
                <a:gd name="connsiteY0" fmla="*/ 0 h 1626241"/>
                <a:gd name="connsiteX1" fmla="*/ 347113 w 3898577"/>
                <a:gd name="connsiteY1" fmla="*/ 1485900 h 1626241"/>
                <a:gd name="connsiteX2" fmla="*/ 330784 w 3898577"/>
                <a:gd name="connsiteY2" fmla="*/ 1477735 h 1626241"/>
                <a:gd name="connsiteX0" fmla="*/ 3551464 w 3551464"/>
                <a:gd name="connsiteY0" fmla="*/ 0 h 1485900"/>
                <a:gd name="connsiteX1" fmla="*/ 0 w 3551464"/>
                <a:gd name="connsiteY1" fmla="*/ 1485900 h 1485900"/>
                <a:gd name="connsiteX0" fmla="*/ 3864264 w 3864264"/>
                <a:gd name="connsiteY0" fmla="*/ 0 h 1640541"/>
                <a:gd name="connsiteX1" fmla="*/ 0 w 3864264"/>
                <a:gd name="connsiteY1" fmla="*/ 1640541 h 1640541"/>
                <a:gd name="connsiteX0" fmla="*/ 3864264 w 3864264"/>
                <a:gd name="connsiteY0" fmla="*/ 0 h 1640541"/>
                <a:gd name="connsiteX1" fmla="*/ 1874502 w 3864264"/>
                <a:gd name="connsiteY1" fmla="*/ 845974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4055421 w 4055421"/>
                <a:gd name="connsiteY0" fmla="*/ 1459856 h 1477300"/>
                <a:gd name="connsiteX1" fmla="*/ 1735481 w 4055421"/>
                <a:gd name="connsiteY1" fmla="*/ 4414 h 1477300"/>
                <a:gd name="connsiteX2" fmla="*/ 0 w 4055421"/>
                <a:gd name="connsiteY2" fmla="*/ 1044587 h 1477300"/>
                <a:gd name="connsiteX0" fmla="*/ 4055421 w 4055421"/>
                <a:gd name="connsiteY0" fmla="*/ 485924 h 844842"/>
                <a:gd name="connsiteX1" fmla="*/ 1822370 w 4055421"/>
                <a:gd name="connsiteY1" fmla="*/ 831591 h 844842"/>
                <a:gd name="connsiteX2" fmla="*/ 0 w 4055421"/>
                <a:gd name="connsiteY2" fmla="*/ 70655 h 84484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078082 w 4078082"/>
                <a:gd name="connsiteY0" fmla="*/ 415269 h 761752"/>
                <a:gd name="connsiteX1" fmla="*/ 1845031 w 4078082"/>
                <a:gd name="connsiteY1" fmla="*/ 760936 h 761752"/>
                <a:gd name="connsiteX2" fmla="*/ 202827 w 4078082"/>
                <a:gd name="connsiteY2" fmla="*/ 333400 h 761752"/>
                <a:gd name="connsiteX3" fmla="*/ 22661 w 4078082"/>
                <a:gd name="connsiteY3" fmla="*/ 0 h 76175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742744 h 807966"/>
                <a:gd name="connsiteX1" fmla="*/ 1874503 w 4107554"/>
                <a:gd name="connsiteY1" fmla="*/ 506234 h 807966"/>
                <a:gd name="connsiteX2" fmla="*/ 0 w 4107554"/>
                <a:gd name="connsiteY2" fmla="*/ 0 h 807966"/>
                <a:gd name="connsiteX0" fmla="*/ 4107554 w 4107554"/>
                <a:gd name="connsiteY0" fmla="*/ 742744 h 742744"/>
                <a:gd name="connsiteX1" fmla="*/ 1874503 w 4107554"/>
                <a:gd name="connsiteY1" fmla="*/ 506234 h 742744"/>
                <a:gd name="connsiteX2" fmla="*/ 0 w 4107554"/>
                <a:gd name="connsiteY2" fmla="*/ 0 h 742744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8008874 w 8008874"/>
                <a:gd name="connsiteY0" fmla="*/ 724552 h 724552"/>
                <a:gd name="connsiteX1" fmla="*/ 5801890 w 8008874"/>
                <a:gd name="connsiteY1" fmla="*/ 451655 h 724552"/>
                <a:gd name="connsiteX2" fmla="*/ 0 w 8008874"/>
                <a:gd name="connsiteY2" fmla="*/ 0 h 724552"/>
                <a:gd name="connsiteX0" fmla="*/ 8008874 w 8008874"/>
                <a:gd name="connsiteY0" fmla="*/ 863338 h 863338"/>
                <a:gd name="connsiteX1" fmla="*/ 5801890 w 8008874"/>
                <a:gd name="connsiteY1" fmla="*/ 590441 h 863338"/>
                <a:gd name="connsiteX2" fmla="*/ 0 w 8008874"/>
                <a:gd name="connsiteY2" fmla="*/ 138786 h 863338"/>
                <a:gd name="connsiteX0" fmla="*/ 8008874 w 8008874"/>
                <a:gd name="connsiteY0" fmla="*/ 1399315 h 1399315"/>
                <a:gd name="connsiteX1" fmla="*/ 4602821 w 8008874"/>
                <a:gd name="connsiteY1" fmla="*/ 25739 h 1399315"/>
                <a:gd name="connsiteX2" fmla="*/ 0 w 8008874"/>
                <a:gd name="connsiteY2" fmla="*/ 674763 h 1399315"/>
                <a:gd name="connsiteX0" fmla="*/ 7991497 w 7991497"/>
                <a:gd name="connsiteY0" fmla="*/ 1405952 h 1405952"/>
                <a:gd name="connsiteX1" fmla="*/ 4585444 w 7991497"/>
                <a:gd name="connsiteY1" fmla="*/ 32376 h 1405952"/>
                <a:gd name="connsiteX2" fmla="*/ 0 w 7991497"/>
                <a:gd name="connsiteY2" fmla="*/ 626821 h 140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91497" h="1405952">
                  <a:moveTo>
                    <a:pt x="7991497" y="1405952"/>
                  </a:moveTo>
                  <a:cubicBezTo>
                    <a:pt x="7490436" y="1005705"/>
                    <a:pt x="5917360" y="162231"/>
                    <a:pt x="4585444" y="32376"/>
                  </a:cubicBezTo>
                  <a:cubicBezTo>
                    <a:pt x="3253528" y="-97479"/>
                    <a:pt x="666394" y="175883"/>
                    <a:pt x="0" y="626821"/>
                  </a:cubicBezTo>
                </a:path>
              </a:pathLst>
            </a:custGeom>
            <a:noFill/>
            <a:ln>
              <a:solidFill>
                <a:srgbClr val="FF66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3447231" y="3704203"/>
              <a:ext cx="2670947" cy="516339"/>
            </a:xfrm>
            <a:custGeom>
              <a:avLst/>
              <a:gdLst>
                <a:gd name="connsiteX0" fmla="*/ 3898577 w 3898577"/>
                <a:gd name="connsiteY0" fmla="*/ 0 h 1626241"/>
                <a:gd name="connsiteX1" fmla="*/ 347113 w 3898577"/>
                <a:gd name="connsiteY1" fmla="*/ 1485900 h 1626241"/>
                <a:gd name="connsiteX2" fmla="*/ 330784 w 3898577"/>
                <a:gd name="connsiteY2" fmla="*/ 1477735 h 1626241"/>
                <a:gd name="connsiteX0" fmla="*/ 3551464 w 3551464"/>
                <a:gd name="connsiteY0" fmla="*/ 0 h 1485900"/>
                <a:gd name="connsiteX1" fmla="*/ 0 w 3551464"/>
                <a:gd name="connsiteY1" fmla="*/ 1485900 h 1485900"/>
                <a:gd name="connsiteX0" fmla="*/ 3864264 w 3864264"/>
                <a:gd name="connsiteY0" fmla="*/ 0 h 1640541"/>
                <a:gd name="connsiteX1" fmla="*/ 0 w 3864264"/>
                <a:gd name="connsiteY1" fmla="*/ 1640541 h 1640541"/>
                <a:gd name="connsiteX0" fmla="*/ 3864264 w 3864264"/>
                <a:gd name="connsiteY0" fmla="*/ 0 h 1640541"/>
                <a:gd name="connsiteX1" fmla="*/ 1874502 w 3864264"/>
                <a:gd name="connsiteY1" fmla="*/ 845974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4055421 w 4055421"/>
                <a:gd name="connsiteY0" fmla="*/ 1459856 h 1477300"/>
                <a:gd name="connsiteX1" fmla="*/ 1735481 w 4055421"/>
                <a:gd name="connsiteY1" fmla="*/ 4414 h 1477300"/>
                <a:gd name="connsiteX2" fmla="*/ 0 w 4055421"/>
                <a:gd name="connsiteY2" fmla="*/ 1044587 h 1477300"/>
                <a:gd name="connsiteX0" fmla="*/ 4055421 w 4055421"/>
                <a:gd name="connsiteY0" fmla="*/ 485924 h 844842"/>
                <a:gd name="connsiteX1" fmla="*/ 1822370 w 4055421"/>
                <a:gd name="connsiteY1" fmla="*/ 831591 h 844842"/>
                <a:gd name="connsiteX2" fmla="*/ 0 w 4055421"/>
                <a:gd name="connsiteY2" fmla="*/ 70655 h 84484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078082 w 4078082"/>
                <a:gd name="connsiteY0" fmla="*/ 415269 h 761752"/>
                <a:gd name="connsiteX1" fmla="*/ 1845031 w 4078082"/>
                <a:gd name="connsiteY1" fmla="*/ 760936 h 761752"/>
                <a:gd name="connsiteX2" fmla="*/ 202827 w 4078082"/>
                <a:gd name="connsiteY2" fmla="*/ 333400 h 761752"/>
                <a:gd name="connsiteX3" fmla="*/ 22661 w 4078082"/>
                <a:gd name="connsiteY3" fmla="*/ 0 h 76175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742744 h 807966"/>
                <a:gd name="connsiteX1" fmla="*/ 1874503 w 4107554"/>
                <a:gd name="connsiteY1" fmla="*/ 506234 h 807966"/>
                <a:gd name="connsiteX2" fmla="*/ 0 w 4107554"/>
                <a:gd name="connsiteY2" fmla="*/ 0 h 807966"/>
                <a:gd name="connsiteX0" fmla="*/ 4107554 w 4107554"/>
                <a:gd name="connsiteY0" fmla="*/ 742744 h 742744"/>
                <a:gd name="connsiteX1" fmla="*/ 1874503 w 4107554"/>
                <a:gd name="connsiteY1" fmla="*/ 506234 h 742744"/>
                <a:gd name="connsiteX2" fmla="*/ 0 w 4107554"/>
                <a:gd name="connsiteY2" fmla="*/ 0 h 742744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8008874 w 8008874"/>
                <a:gd name="connsiteY0" fmla="*/ 724552 h 724552"/>
                <a:gd name="connsiteX1" fmla="*/ 5801890 w 8008874"/>
                <a:gd name="connsiteY1" fmla="*/ 451655 h 724552"/>
                <a:gd name="connsiteX2" fmla="*/ 0 w 8008874"/>
                <a:gd name="connsiteY2" fmla="*/ 0 h 724552"/>
                <a:gd name="connsiteX0" fmla="*/ 8008874 w 8008874"/>
                <a:gd name="connsiteY0" fmla="*/ 863338 h 863338"/>
                <a:gd name="connsiteX1" fmla="*/ 5801890 w 8008874"/>
                <a:gd name="connsiteY1" fmla="*/ 590441 h 863338"/>
                <a:gd name="connsiteX2" fmla="*/ 0 w 8008874"/>
                <a:gd name="connsiteY2" fmla="*/ 138786 h 863338"/>
                <a:gd name="connsiteX0" fmla="*/ 8008874 w 8008874"/>
                <a:gd name="connsiteY0" fmla="*/ 1399315 h 1399315"/>
                <a:gd name="connsiteX1" fmla="*/ 4602821 w 8008874"/>
                <a:gd name="connsiteY1" fmla="*/ 25739 h 1399315"/>
                <a:gd name="connsiteX2" fmla="*/ 0 w 8008874"/>
                <a:gd name="connsiteY2" fmla="*/ 674763 h 1399315"/>
                <a:gd name="connsiteX0" fmla="*/ 7991497 w 7991497"/>
                <a:gd name="connsiteY0" fmla="*/ 1405952 h 1405952"/>
                <a:gd name="connsiteX1" fmla="*/ 4585444 w 7991497"/>
                <a:gd name="connsiteY1" fmla="*/ 32376 h 1405952"/>
                <a:gd name="connsiteX2" fmla="*/ 0 w 7991497"/>
                <a:gd name="connsiteY2" fmla="*/ 626821 h 1405952"/>
                <a:gd name="connsiteX0" fmla="*/ 7972504 w 7972504"/>
                <a:gd name="connsiteY0" fmla="*/ 1414086 h 1414086"/>
                <a:gd name="connsiteX1" fmla="*/ 4566451 w 7972504"/>
                <a:gd name="connsiteY1" fmla="*/ 40510 h 1414086"/>
                <a:gd name="connsiteX2" fmla="*/ 0 w 7972504"/>
                <a:gd name="connsiteY2" fmla="*/ 580376 h 1414086"/>
                <a:gd name="connsiteX0" fmla="*/ 7972504 w 7972504"/>
                <a:gd name="connsiteY0" fmla="*/ 1326841 h 1326841"/>
                <a:gd name="connsiteX1" fmla="*/ 3664295 w 7972504"/>
                <a:gd name="connsiteY1" fmla="*/ 53326 h 1326841"/>
                <a:gd name="connsiteX2" fmla="*/ 0 w 7972504"/>
                <a:gd name="connsiteY2" fmla="*/ 493131 h 1326841"/>
                <a:gd name="connsiteX0" fmla="*/ 6586032 w 6586032"/>
                <a:gd name="connsiteY0" fmla="*/ 1171069 h 1171069"/>
                <a:gd name="connsiteX1" fmla="*/ 3664295 w 6586032"/>
                <a:gd name="connsiteY1" fmla="*/ 43099 h 1171069"/>
                <a:gd name="connsiteX2" fmla="*/ 0 w 6586032"/>
                <a:gd name="connsiteY2" fmla="*/ 482904 h 1171069"/>
                <a:gd name="connsiteX0" fmla="*/ 6586032 w 6586032"/>
                <a:gd name="connsiteY0" fmla="*/ 967875 h 967875"/>
                <a:gd name="connsiteX1" fmla="*/ 3664296 w 6586032"/>
                <a:gd name="connsiteY1" fmla="*/ 146047 h 967875"/>
                <a:gd name="connsiteX2" fmla="*/ 0 w 6586032"/>
                <a:gd name="connsiteY2" fmla="*/ 279710 h 967875"/>
                <a:gd name="connsiteX0" fmla="*/ 6586032 w 6586032"/>
                <a:gd name="connsiteY0" fmla="*/ 880102 h 880102"/>
                <a:gd name="connsiteX1" fmla="*/ 3664296 w 6586032"/>
                <a:gd name="connsiteY1" fmla="*/ 58274 h 880102"/>
                <a:gd name="connsiteX2" fmla="*/ 0 w 6586032"/>
                <a:gd name="connsiteY2" fmla="*/ 191937 h 880102"/>
                <a:gd name="connsiteX0" fmla="*/ 6317851 w 6317851"/>
                <a:gd name="connsiteY0" fmla="*/ 867011 h 867011"/>
                <a:gd name="connsiteX1" fmla="*/ 3396115 w 6317851"/>
                <a:gd name="connsiteY1" fmla="*/ 45183 h 867011"/>
                <a:gd name="connsiteX2" fmla="*/ 0 w 6317851"/>
                <a:gd name="connsiteY2" fmla="*/ 237159 h 867011"/>
                <a:gd name="connsiteX0" fmla="*/ 6317851 w 6317851"/>
                <a:gd name="connsiteY0" fmla="*/ 867009 h 867009"/>
                <a:gd name="connsiteX1" fmla="*/ 3396115 w 6317851"/>
                <a:gd name="connsiteY1" fmla="*/ 45181 h 867009"/>
                <a:gd name="connsiteX2" fmla="*/ 0 w 6317851"/>
                <a:gd name="connsiteY2" fmla="*/ 237157 h 867009"/>
                <a:gd name="connsiteX0" fmla="*/ 5905266 w 5905266"/>
                <a:gd name="connsiteY0" fmla="*/ 881586 h 881586"/>
                <a:gd name="connsiteX1" fmla="*/ 3396115 w 5905266"/>
                <a:gd name="connsiteY1" fmla="*/ 45181 h 881586"/>
                <a:gd name="connsiteX2" fmla="*/ 0 w 5905266"/>
                <a:gd name="connsiteY2" fmla="*/ 237157 h 881586"/>
                <a:gd name="connsiteX0" fmla="*/ 5905266 w 5905266"/>
                <a:gd name="connsiteY0" fmla="*/ 825990 h 825990"/>
                <a:gd name="connsiteX1" fmla="*/ 3396115 w 5905266"/>
                <a:gd name="connsiteY1" fmla="*/ 62476 h 825990"/>
                <a:gd name="connsiteX2" fmla="*/ 0 w 5905266"/>
                <a:gd name="connsiteY2" fmla="*/ 181561 h 825990"/>
                <a:gd name="connsiteX0" fmla="*/ 5905266 w 5905266"/>
                <a:gd name="connsiteY0" fmla="*/ 787655 h 787655"/>
                <a:gd name="connsiteX1" fmla="*/ 3396115 w 5905266"/>
                <a:gd name="connsiteY1" fmla="*/ 24141 h 787655"/>
                <a:gd name="connsiteX2" fmla="*/ 0 w 5905266"/>
                <a:gd name="connsiteY2" fmla="*/ 143226 h 787655"/>
                <a:gd name="connsiteX0" fmla="*/ 5905266 w 5905266"/>
                <a:gd name="connsiteY0" fmla="*/ 787655 h 787655"/>
                <a:gd name="connsiteX1" fmla="*/ 3396115 w 5905266"/>
                <a:gd name="connsiteY1" fmla="*/ 24141 h 787655"/>
                <a:gd name="connsiteX2" fmla="*/ 0 w 5905266"/>
                <a:gd name="connsiteY2" fmla="*/ 143226 h 787655"/>
                <a:gd name="connsiteX0" fmla="*/ 5905266 w 5905266"/>
                <a:gd name="connsiteY0" fmla="*/ 806729 h 806729"/>
                <a:gd name="connsiteX1" fmla="*/ 3396115 w 5905266"/>
                <a:gd name="connsiteY1" fmla="*/ 43215 h 806729"/>
                <a:gd name="connsiteX2" fmla="*/ 0 w 5905266"/>
                <a:gd name="connsiteY2" fmla="*/ 162300 h 80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5266" h="806729">
                  <a:moveTo>
                    <a:pt x="5905266" y="806729"/>
                  </a:moveTo>
                  <a:cubicBezTo>
                    <a:pt x="5239172" y="493950"/>
                    <a:pt x="4452528" y="114174"/>
                    <a:pt x="3396115" y="43215"/>
                  </a:cubicBezTo>
                  <a:cubicBezTo>
                    <a:pt x="2339702" y="-27744"/>
                    <a:pt x="1409047" y="-26231"/>
                    <a:pt x="0" y="162300"/>
                  </a:cubicBezTo>
                </a:path>
              </a:pathLst>
            </a:custGeom>
            <a:noFill/>
            <a:ln>
              <a:solidFill>
                <a:srgbClr val="FF66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602343" y="3227552"/>
              <a:ext cx="5847282" cy="1158965"/>
            </a:xfrm>
            <a:custGeom>
              <a:avLst/>
              <a:gdLst>
                <a:gd name="connsiteX0" fmla="*/ 3898577 w 3898577"/>
                <a:gd name="connsiteY0" fmla="*/ 0 h 1626241"/>
                <a:gd name="connsiteX1" fmla="*/ 347113 w 3898577"/>
                <a:gd name="connsiteY1" fmla="*/ 1485900 h 1626241"/>
                <a:gd name="connsiteX2" fmla="*/ 330784 w 3898577"/>
                <a:gd name="connsiteY2" fmla="*/ 1477735 h 1626241"/>
                <a:gd name="connsiteX0" fmla="*/ 3551464 w 3551464"/>
                <a:gd name="connsiteY0" fmla="*/ 0 h 1485900"/>
                <a:gd name="connsiteX1" fmla="*/ 0 w 3551464"/>
                <a:gd name="connsiteY1" fmla="*/ 1485900 h 1485900"/>
                <a:gd name="connsiteX0" fmla="*/ 3864264 w 3864264"/>
                <a:gd name="connsiteY0" fmla="*/ 0 h 1640541"/>
                <a:gd name="connsiteX1" fmla="*/ 0 w 3864264"/>
                <a:gd name="connsiteY1" fmla="*/ 1640541 h 1640541"/>
                <a:gd name="connsiteX0" fmla="*/ 3864264 w 3864264"/>
                <a:gd name="connsiteY0" fmla="*/ 0 h 1640541"/>
                <a:gd name="connsiteX1" fmla="*/ 1874502 w 3864264"/>
                <a:gd name="connsiteY1" fmla="*/ 845974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4055421 w 4055421"/>
                <a:gd name="connsiteY0" fmla="*/ 1459856 h 1477300"/>
                <a:gd name="connsiteX1" fmla="*/ 1735481 w 4055421"/>
                <a:gd name="connsiteY1" fmla="*/ 4414 h 1477300"/>
                <a:gd name="connsiteX2" fmla="*/ 0 w 4055421"/>
                <a:gd name="connsiteY2" fmla="*/ 1044587 h 1477300"/>
                <a:gd name="connsiteX0" fmla="*/ 4055421 w 4055421"/>
                <a:gd name="connsiteY0" fmla="*/ 485924 h 844842"/>
                <a:gd name="connsiteX1" fmla="*/ 1822370 w 4055421"/>
                <a:gd name="connsiteY1" fmla="*/ 831591 h 844842"/>
                <a:gd name="connsiteX2" fmla="*/ 0 w 4055421"/>
                <a:gd name="connsiteY2" fmla="*/ 70655 h 84484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078082 w 4078082"/>
                <a:gd name="connsiteY0" fmla="*/ 415269 h 761752"/>
                <a:gd name="connsiteX1" fmla="*/ 1845031 w 4078082"/>
                <a:gd name="connsiteY1" fmla="*/ 760936 h 761752"/>
                <a:gd name="connsiteX2" fmla="*/ 202827 w 4078082"/>
                <a:gd name="connsiteY2" fmla="*/ 333400 h 761752"/>
                <a:gd name="connsiteX3" fmla="*/ 22661 w 4078082"/>
                <a:gd name="connsiteY3" fmla="*/ 0 h 76175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742744 h 807966"/>
                <a:gd name="connsiteX1" fmla="*/ 1874503 w 4107554"/>
                <a:gd name="connsiteY1" fmla="*/ 506234 h 807966"/>
                <a:gd name="connsiteX2" fmla="*/ 0 w 4107554"/>
                <a:gd name="connsiteY2" fmla="*/ 0 h 807966"/>
                <a:gd name="connsiteX0" fmla="*/ 4107554 w 4107554"/>
                <a:gd name="connsiteY0" fmla="*/ 742744 h 742744"/>
                <a:gd name="connsiteX1" fmla="*/ 1874503 w 4107554"/>
                <a:gd name="connsiteY1" fmla="*/ 506234 h 742744"/>
                <a:gd name="connsiteX2" fmla="*/ 0 w 4107554"/>
                <a:gd name="connsiteY2" fmla="*/ 0 h 742744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8008874 w 8008874"/>
                <a:gd name="connsiteY0" fmla="*/ 724552 h 724552"/>
                <a:gd name="connsiteX1" fmla="*/ 5801890 w 8008874"/>
                <a:gd name="connsiteY1" fmla="*/ 451655 h 724552"/>
                <a:gd name="connsiteX2" fmla="*/ 0 w 8008874"/>
                <a:gd name="connsiteY2" fmla="*/ 0 h 724552"/>
                <a:gd name="connsiteX0" fmla="*/ 8008874 w 8008874"/>
                <a:gd name="connsiteY0" fmla="*/ 863338 h 863338"/>
                <a:gd name="connsiteX1" fmla="*/ 5801890 w 8008874"/>
                <a:gd name="connsiteY1" fmla="*/ 590441 h 863338"/>
                <a:gd name="connsiteX2" fmla="*/ 0 w 8008874"/>
                <a:gd name="connsiteY2" fmla="*/ 138786 h 863338"/>
                <a:gd name="connsiteX0" fmla="*/ 8008874 w 8008874"/>
                <a:gd name="connsiteY0" fmla="*/ 1399315 h 1399315"/>
                <a:gd name="connsiteX1" fmla="*/ 4602821 w 8008874"/>
                <a:gd name="connsiteY1" fmla="*/ 25739 h 1399315"/>
                <a:gd name="connsiteX2" fmla="*/ 0 w 8008874"/>
                <a:gd name="connsiteY2" fmla="*/ 674763 h 1399315"/>
                <a:gd name="connsiteX0" fmla="*/ 7991497 w 7991497"/>
                <a:gd name="connsiteY0" fmla="*/ 1405952 h 1405952"/>
                <a:gd name="connsiteX1" fmla="*/ 4585444 w 7991497"/>
                <a:gd name="connsiteY1" fmla="*/ 32376 h 1405952"/>
                <a:gd name="connsiteX2" fmla="*/ 0 w 7991497"/>
                <a:gd name="connsiteY2" fmla="*/ 626821 h 1405952"/>
                <a:gd name="connsiteX0" fmla="*/ 7972504 w 7972504"/>
                <a:gd name="connsiteY0" fmla="*/ 1414086 h 1414086"/>
                <a:gd name="connsiteX1" fmla="*/ 4566451 w 7972504"/>
                <a:gd name="connsiteY1" fmla="*/ 40510 h 1414086"/>
                <a:gd name="connsiteX2" fmla="*/ 0 w 7972504"/>
                <a:gd name="connsiteY2" fmla="*/ 580376 h 1414086"/>
                <a:gd name="connsiteX0" fmla="*/ 7972504 w 7972504"/>
                <a:gd name="connsiteY0" fmla="*/ 1326841 h 1326841"/>
                <a:gd name="connsiteX1" fmla="*/ 3664295 w 7972504"/>
                <a:gd name="connsiteY1" fmla="*/ 53326 h 1326841"/>
                <a:gd name="connsiteX2" fmla="*/ 0 w 7972504"/>
                <a:gd name="connsiteY2" fmla="*/ 493131 h 1326841"/>
                <a:gd name="connsiteX0" fmla="*/ 6586032 w 6586032"/>
                <a:gd name="connsiteY0" fmla="*/ 1171069 h 1171069"/>
                <a:gd name="connsiteX1" fmla="*/ 3664295 w 6586032"/>
                <a:gd name="connsiteY1" fmla="*/ 43099 h 1171069"/>
                <a:gd name="connsiteX2" fmla="*/ 0 w 6586032"/>
                <a:gd name="connsiteY2" fmla="*/ 482904 h 1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6032" h="1171069">
                  <a:moveTo>
                    <a:pt x="6586032" y="1171069"/>
                  </a:moveTo>
                  <a:cubicBezTo>
                    <a:pt x="6084971" y="770822"/>
                    <a:pt x="4761967" y="157793"/>
                    <a:pt x="3664295" y="43099"/>
                  </a:cubicBezTo>
                  <a:cubicBezTo>
                    <a:pt x="2566623" y="-71595"/>
                    <a:pt x="666394" y="31966"/>
                    <a:pt x="0" y="482904"/>
                  </a:cubicBezTo>
                </a:path>
              </a:pathLst>
            </a:custGeom>
            <a:noFill/>
            <a:ln>
              <a:solidFill>
                <a:srgbClr val="FF66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4341557" y="4096592"/>
              <a:ext cx="2461037" cy="731380"/>
            </a:xfrm>
            <a:custGeom>
              <a:avLst/>
              <a:gdLst>
                <a:gd name="connsiteX0" fmla="*/ 3898577 w 3898577"/>
                <a:gd name="connsiteY0" fmla="*/ 0 h 1626241"/>
                <a:gd name="connsiteX1" fmla="*/ 347113 w 3898577"/>
                <a:gd name="connsiteY1" fmla="*/ 1485900 h 1626241"/>
                <a:gd name="connsiteX2" fmla="*/ 330784 w 3898577"/>
                <a:gd name="connsiteY2" fmla="*/ 1477735 h 1626241"/>
                <a:gd name="connsiteX0" fmla="*/ 3551464 w 3551464"/>
                <a:gd name="connsiteY0" fmla="*/ 0 h 1485900"/>
                <a:gd name="connsiteX1" fmla="*/ 0 w 3551464"/>
                <a:gd name="connsiteY1" fmla="*/ 1485900 h 1485900"/>
                <a:gd name="connsiteX0" fmla="*/ 3864264 w 3864264"/>
                <a:gd name="connsiteY0" fmla="*/ 0 h 1640541"/>
                <a:gd name="connsiteX1" fmla="*/ 0 w 3864264"/>
                <a:gd name="connsiteY1" fmla="*/ 1640541 h 1640541"/>
                <a:gd name="connsiteX0" fmla="*/ 3864264 w 3864264"/>
                <a:gd name="connsiteY0" fmla="*/ 0 h 1640541"/>
                <a:gd name="connsiteX1" fmla="*/ 1874502 w 3864264"/>
                <a:gd name="connsiteY1" fmla="*/ 845974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4055421 w 4055421"/>
                <a:gd name="connsiteY0" fmla="*/ 1459856 h 1477300"/>
                <a:gd name="connsiteX1" fmla="*/ 1735481 w 4055421"/>
                <a:gd name="connsiteY1" fmla="*/ 4414 h 1477300"/>
                <a:gd name="connsiteX2" fmla="*/ 0 w 4055421"/>
                <a:gd name="connsiteY2" fmla="*/ 1044587 h 1477300"/>
                <a:gd name="connsiteX0" fmla="*/ 4055421 w 4055421"/>
                <a:gd name="connsiteY0" fmla="*/ 485924 h 844842"/>
                <a:gd name="connsiteX1" fmla="*/ 1822370 w 4055421"/>
                <a:gd name="connsiteY1" fmla="*/ 831591 h 844842"/>
                <a:gd name="connsiteX2" fmla="*/ 0 w 4055421"/>
                <a:gd name="connsiteY2" fmla="*/ 70655 h 84484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078082 w 4078082"/>
                <a:gd name="connsiteY0" fmla="*/ 415269 h 761752"/>
                <a:gd name="connsiteX1" fmla="*/ 1845031 w 4078082"/>
                <a:gd name="connsiteY1" fmla="*/ 760936 h 761752"/>
                <a:gd name="connsiteX2" fmla="*/ 202827 w 4078082"/>
                <a:gd name="connsiteY2" fmla="*/ 333400 h 761752"/>
                <a:gd name="connsiteX3" fmla="*/ 22661 w 4078082"/>
                <a:gd name="connsiteY3" fmla="*/ 0 h 76175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742744 h 807966"/>
                <a:gd name="connsiteX1" fmla="*/ 1874503 w 4107554"/>
                <a:gd name="connsiteY1" fmla="*/ 506234 h 807966"/>
                <a:gd name="connsiteX2" fmla="*/ 0 w 4107554"/>
                <a:gd name="connsiteY2" fmla="*/ 0 h 807966"/>
                <a:gd name="connsiteX0" fmla="*/ 4107554 w 4107554"/>
                <a:gd name="connsiteY0" fmla="*/ 742744 h 742744"/>
                <a:gd name="connsiteX1" fmla="*/ 1874503 w 4107554"/>
                <a:gd name="connsiteY1" fmla="*/ 506234 h 742744"/>
                <a:gd name="connsiteX2" fmla="*/ 0 w 4107554"/>
                <a:gd name="connsiteY2" fmla="*/ 0 h 742744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8008874 w 8008874"/>
                <a:gd name="connsiteY0" fmla="*/ 724552 h 724552"/>
                <a:gd name="connsiteX1" fmla="*/ 5801890 w 8008874"/>
                <a:gd name="connsiteY1" fmla="*/ 451655 h 724552"/>
                <a:gd name="connsiteX2" fmla="*/ 0 w 8008874"/>
                <a:gd name="connsiteY2" fmla="*/ 0 h 724552"/>
                <a:gd name="connsiteX0" fmla="*/ 8008874 w 8008874"/>
                <a:gd name="connsiteY0" fmla="*/ 863338 h 863338"/>
                <a:gd name="connsiteX1" fmla="*/ 5801890 w 8008874"/>
                <a:gd name="connsiteY1" fmla="*/ 590441 h 863338"/>
                <a:gd name="connsiteX2" fmla="*/ 0 w 8008874"/>
                <a:gd name="connsiteY2" fmla="*/ 138786 h 863338"/>
                <a:gd name="connsiteX0" fmla="*/ 8008874 w 8008874"/>
                <a:gd name="connsiteY0" fmla="*/ 1399315 h 1399315"/>
                <a:gd name="connsiteX1" fmla="*/ 4602821 w 8008874"/>
                <a:gd name="connsiteY1" fmla="*/ 25739 h 1399315"/>
                <a:gd name="connsiteX2" fmla="*/ 0 w 8008874"/>
                <a:gd name="connsiteY2" fmla="*/ 674763 h 1399315"/>
                <a:gd name="connsiteX0" fmla="*/ 7991497 w 7991497"/>
                <a:gd name="connsiteY0" fmla="*/ 1405952 h 1405952"/>
                <a:gd name="connsiteX1" fmla="*/ 4585444 w 7991497"/>
                <a:gd name="connsiteY1" fmla="*/ 32376 h 1405952"/>
                <a:gd name="connsiteX2" fmla="*/ 0 w 7991497"/>
                <a:gd name="connsiteY2" fmla="*/ 626821 h 1405952"/>
                <a:gd name="connsiteX0" fmla="*/ 7972504 w 7972504"/>
                <a:gd name="connsiteY0" fmla="*/ 1414086 h 1414086"/>
                <a:gd name="connsiteX1" fmla="*/ 4566451 w 7972504"/>
                <a:gd name="connsiteY1" fmla="*/ 40510 h 1414086"/>
                <a:gd name="connsiteX2" fmla="*/ 0 w 7972504"/>
                <a:gd name="connsiteY2" fmla="*/ 580376 h 1414086"/>
                <a:gd name="connsiteX0" fmla="*/ 7972504 w 7972504"/>
                <a:gd name="connsiteY0" fmla="*/ 1326841 h 1326841"/>
                <a:gd name="connsiteX1" fmla="*/ 3664295 w 7972504"/>
                <a:gd name="connsiteY1" fmla="*/ 53326 h 1326841"/>
                <a:gd name="connsiteX2" fmla="*/ 0 w 7972504"/>
                <a:gd name="connsiteY2" fmla="*/ 493131 h 1326841"/>
                <a:gd name="connsiteX0" fmla="*/ 6586032 w 6586032"/>
                <a:gd name="connsiteY0" fmla="*/ 1171069 h 1171069"/>
                <a:gd name="connsiteX1" fmla="*/ 3664295 w 6586032"/>
                <a:gd name="connsiteY1" fmla="*/ 43099 h 1171069"/>
                <a:gd name="connsiteX2" fmla="*/ 0 w 6586032"/>
                <a:gd name="connsiteY2" fmla="*/ 482904 h 1171069"/>
                <a:gd name="connsiteX0" fmla="*/ 6586032 w 6586032"/>
                <a:gd name="connsiteY0" fmla="*/ 869669 h 869669"/>
                <a:gd name="connsiteX1" fmla="*/ 3172097 w 6586032"/>
                <a:gd name="connsiteY1" fmla="*/ 362501 h 869669"/>
                <a:gd name="connsiteX2" fmla="*/ 0 w 6586032"/>
                <a:gd name="connsiteY2" fmla="*/ 181504 h 869669"/>
                <a:gd name="connsiteX0" fmla="*/ 6051034 w 6051034"/>
                <a:gd name="connsiteY0" fmla="*/ 915316 h 915316"/>
                <a:gd name="connsiteX1" fmla="*/ 3172097 w 6051034"/>
                <a:gd name="connsiteY1" fmla="*/ 362501 h 915316"/>
                <a:gd name="connsiteX2" fmla="*/ 0 w 6051034"/>
                <a:gd name="connsiteY2" fmla="*/ 181504 h 915316"/>
                <a:gd name="connsiteX0" fmla="*/ 6051034 w 6051034"/>
                <a:gd name="connsiteY0" fmla="*/ 915316 h 915316"/>
                <a:gd name="connsiteX1" fmla="*/ 3172097 w 6051034"/>
                <a:gd name="connsiteY1" fmla="*/ 362501 h 915316"/>
                <a:gd name="connsiteX2" fmla="*/ 0 w 6051034"/>
                <a:gd name="connsiteY2" fmla="*/ 181504 h 915316"/>
                <a:gd name="connsiteX0" fmla="*/ 6051034 w 6051034"/>
                <a:gd name="connsiteY0" fmla="*/ 906249 h 906249"/>
                <a:gd name="connsiteX1" fmla="*/ 3150696 w 6051034"/>
                <a:gd name="connsiteY1" fmla="*/ 399081 h 906249"/>
                <a:gd name="connsiteX2" fmla="*/ 0 w 6051034"/>
                <a:gd name="connsiteY2" fmla="*/ 172437 h 906249"/>
                <a:gd name="connsiteX0" fmla="*/ 6051034 w 6051034"/>
                <a:gd name="connsiteY0" fmla="*/ 906249 h 906249"/>
                <a:gd name="connsiteX1" fmla="*/ 3150696 w 6051034"/>
                <a:gd name="connsiteY1" fmla="*/ 399081 h 906249"/>
                <a:gd name="connsiteX2" fmla="*/ 0 w 6051034"/>
                <a:gd name="connsiteY2" fmla="*/ 172437 h 906249"/>
                <a:gd name="connsiteX0" fmla="*/ 5537437 w 5537437"/>
                <a:gd name="connsiteY0" fmla="*/ 898863 h 898863"/>
                <a:gd name="connsiteX1" fmla="*/ 2637099 w 5537437"/>
                <a:gd name="connsiteY1" fmla="*/ 391695 h 898863"/>
                <a:gd name="connsiteX2" fmla="*/ 0 w 5537437"/>
                <a:gd name="connsiteY2" fmla="*/ 174180 h 898863"/>
                <a:gd name="connsiteX0" fmla="*/ 5537437 w 5537437"/>
                <a:gd name="connsiteY0" fmla="*/ 724683 h 724683"/>
                <a:gd name="connsiteX1" fmla="*/ 2637099 w 5537437"/>
                <a:gd name="connsiteY1" fmla="*/ 217515 h 724683"/>
                <a:gd name="connsiteX2" fmla="*/ 0 w 5537437"/>
                <a:gd name="connsiteY2" fmla="*/ 0 h 724683"/>
                <a:gd name="connsiteX0" fmla="*/ 5537437 w 5537437"/>
                <a:gd name="connsiteY0" fmla="*/ 724683 h 724683"/>
                <a:gd name="connsiteX1" fmla="*/ 2637099 w 5537437"/>
                <a:gd name="connsiteY1" fmla="*/ 217515 h 724683"/>
                <a:gd name="connsiteX2" fmla="*/ 0 w 5537437"/>
                <a:gd name="connsiteY2" fmla="*/ 0 h 724683"/>
                <a:gd name="connsiteX0" fmla="*/ 5537437 w 5537437"/>
                <a:gd name="connsiteY0" fmla="*/ 724683 h 724683"/>
                <a:gd name="connsiteX1" fmla="*/ 2637099 w 5537437"/>
                <a:gd name="connsiteY1" fmla="*/ 217515 h 724683"/>
                <a:gd name="connsiteX2" fmla="*/ 0 w 5537437"/>
                <a:gd name="connsiteY2" fmla="*/ 0 h 724683"/>
                <a:gd name="connsiteX0" fmla="*/ 5537437 w 5537437"/>
                <a:gd name="connsiteY0" fmla="*/ 724683 h 724683"/>
                <a:gd name="connsiteX1" fmla="*/ 2744099 w 5537437"/>
                <a:gd name="connsiteY1" fmla="*/ 290550 h 724683"/>
                <a:gd name="connsiteX2" fmla="*/ 0 w 5537437"/>
                <a:gd name="connsiteY2" fmla="*/ 0 h 724683"/>
                <a:gd name="connsiteX0" fmla="*/ 5537437 w 5537437"/>
                <a:gd name="connsiteY0" fmla="*/ 725224 h 725224"/>
                <a:gd name="connsiteX1" fmla="*/ 2744099 w 5537437"/>
                <a:gd name="connsiteY1" fmla="*/ 291091 h 725224"/>
                <a:gd name="connsiteX2" fmla="*/ 0 w 5537437"/>
                <a:gd name="connsiteY2" fmla="*/ 541 h 725224"/>
                <a:gd name="connsiteX0" fmla="*/ 5494638 w 5494638"/>
                <a:gd name="connsiteY0" fmla="*/ 688233 h 688233"/>
                <a:gd name="connsiteX1" fmla="*/ 2701300 w 5494638"/>
                <a:gd name="connsiteY1" fmla="*/ 254100 h 688233"/>
                <a:gd name="connsiteX2" fmla="*/ 0 w 5494638"/>
                <a:gd name="connsiteY2" fmla="*/ 67 h 688233"/>
                <a:gd name="connsiteX0" fmla="*/ 5494638 w 5494638"/>
                <a:gd name="connsiteY0" fmla="*/ 688476 h 688476"/>
                <a:gd name="connsiteX1" fmla="*/ 2701300 w 5494638"/>
                <a:gd name="connsiteY1" fmla="*/ 254343 h 688476"/>
                <a:gd name="connsiteX2" fmla="*/ 0 w 5494638"/>
                <a:gd name="connsiteY2" fmla="*/ 310 h 688476"/>
                <a:gd name="connsiteX0" fmla="*/ 5644439 w 5644439"/>
                <a:gd name="connsiteY0" fmla="*/ 715611 h 715611"/>
                <a:gd name="connsiteX1" fmla="*/ 2851101 w 5644439"/>
                <a:gd name="connsiteY1" fmla="*/ 281478 h 715611"/>
                <a:gd name="connsiteX2" fmla="*/ 0 w 5644439"/>
                <a:gd name="connsiteY2" fmla="*/ 57 h 71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44439" h="715611">
                  <a:moveTo>
                    <a:pt x="5644439" y="715611"/>
                  </a:moveTo>
                  <a:cubicBezTo>
                    <a:pt x="4736781" y="653153"/>
                    <a:pt x="3791841" y="400737"/>
                    <a:pt x="2851101" y="281478"/>
                  </a:cubicBezTo>
                  <a:cubicBezTo>
                    <a:pt x="1910361" y="162219"/>
                    <a:pt x="1137194" y="-3539"/>
                    <a:pt x="0" y="57"/>
                  </a:cubicBezTo>
                </a:path>
              </a:pathLst>
            </a:custGeom>
            <a:noFill/>
            <a:ln>
              <a:solidFill>
                <a:srgbClr val="FF66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5477210" y="4540041"/>
              <a:ext cx="732276" cy="535221"/>
            </a:xfrm>
            <a:custGeom>
              <a:avLst/>
              <a:gdLst>
                <a:gd name="connsiteX0" fmla="*/ 3898577 w 3898577"/>
                <a:gd name="connsiteY0" fmla="*/ 0 h 1626241"/>
                <a:gd name="connsiteX1" fmla="*/ 347113 w 3898577"/>
                <a:gd name="connsiteY1" fmla="*/ 1485900 h 1626241"/>
                <a:gd name="connsiteX2" fmla="*/ 330784 w 3898577"/>
                <a:gd name="connsiteY2" fmla="*/ 1477735 h 1626241"/>
                <a:gd name="connsiteX0" fmla="*/ 3551464 w 3551464"/>
                <a:gd name="connsiteY0" fmla="*/ 0 h 1485900"/>
                <a:gd name="connsiteX1" fmla="*/ 0 w 3551464"/>
                <a:gd name="connsiteY1" fmla="*/ 1485900 h 1485900"/>
                <a:gd name="connsiteX0" fmla="*/ 3864264 w 3864264"/>
                <a:gd name="connsiteY0" fmla="*/ 0 h 1640541"/>
                <a:gd name="connsiteX1" fmla="*/ 0 w 3864264"/>
                <a:gd name="connsiteY1" fmla="*/ 1640541 h 1640541"/>
                <a:gd name="connsiteX0" fmla="*/ 3864264 w 3864264"/>
                <a:gd name="connsiteY0" fmla="*/ 0 h 1640541"/>
                <a:gd name="connsiteX1" fmla="*/ 1874502 w 3864264"/>
                <a:gd name="connsiteY1" fmla="*/ 845974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3864264 w 3864264"/>
                <a:gd name="connsiteY0" fmla="*/ 0 h 1640541"/>
                <a:gd name="connsiteX1" fmla="*/ 1735481 w 3864264"/>
                <a:gd name="connsiteY1" fmla="*/ 600368 h 1640541"/>
                <a:gd name="connsiteX2" fmla="*/ 0 w 3864264"/>
                <a:gd name="connsiteY2" fmla="*/ 1640541 h 1640541"/>
                <a:gd name="connsiteX0" fmla="*/ 4055421 w 4055421"/>
                <a:gd name="connsiteY0" fmla="*/ 1459856 h 1477300"/>
                <a:gd name="connsiteX1" fmla="*/ 1735481 w 4055421"/>
                <a:gd name="connsiteY1" fmla="*/ 4414 h 1477300"/>
                <a:gd name="connsiteX2" fmla="*/ 0 w 4055421"/>
                <a:gd name="connsiteY2" fmla="*/ 1044587 h 1477300"/>
                <a:gd name="connsiteX0" fmla="*/ 4055421 w 4055421"/>
                <a:gd name="connsiteY0" fmla="*/ 485924 h 844842"/>
                <a:gd name="connsiteX1" fmla="*/ 1822370 w 4055421"/>
                <a:gd name="connsiteY1" fmla="*/ 831591 h 844842"/>
                <a:gd name="connsiteX2" fmla="*/ 0 w 4055421"/>
                <a:gd name="connsiteY2" fmla="*/ 70655 h 84484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078082 w 4078082"/>
                <a:gd name="connsiteY0" fmla="*/ 415269 h 761752"/>
                <a:gd name="connsiteX1" fmla="*/ 1845031 w 4078082"/>
                <a:gd name="connsiteY1" fmla="*/ 760936 h 761752"/>
                <a:gd name="connsiteX2" fmla="*/ 202827 w 4078082"/>
                <a:gd name="connsiteY2" fmla="*/ 333400 h 761752"/>
                <a:gd name="connsiteX3" fmla="*/ 22661 w 4078082"/>
                <a:gd name="connsiteY3" fmla="*/ 0 h 761752"/>
                <a:gd name="connsiteX0" fmla="*/ 4055421 w 4055421"/>
                <a:gd name="connsiteY0" fmla="*/ 415269 h 774187"/>
                <a:gd name="connsiteX1" fmla="*/ 1822370 w 4055421"/>
                <a:gd name="connsiteY1" fmla="*/ 760936 h 774187"/>
                <a:gd name="connsiteX2" fmla="*/ 0 w 4055421"/>
                <a:gd name="connsiteY2" fmla="*/ 0 h 774187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160567 h 508986"/>
                <a:gd name="connsiteX1" fmla="*/ 1874503 w 4107554"/>
                <a:gd name="connsiteY1" fmla="*/ 506234 h 508986"/>
                <a:gd name="connsiteX2" fmla="*/ 0 w 4107554"/>
                <a:gd name="connsiteY2" fmla="*/ 0 h 508986"/>
                <a:gd name="connsiteX0" fmla="*/ 4107554 w 4107554"/>
                <a:gd name="connsiteY0" fmla="*/ 742744 h 807966"/>
                <a:gd name="connsiteX1" fmla="*/ 1874503 w 4107554"/>
                <a:gd name="connsiteY1" fmla="*/ 506234 h 807966"/>
                <a:gd name="connsiteX2" fmla="*/ 0 w 4107554"/>
                <a:gd name="connsiteY2" fmla="*/ 0 h 807966"/>
                <a:gd name="connsiteX0" fmla="*/ 4107554 w 4107554"/>
                <a:gd name="connsiteY0" fmla="*/ 742744 h 742744"/>
                <a:gd name="connsiteX1" fmla="*/ 1874503 w 4107554"/>
                <a:gd name="connsiteY1" fmla="*/ 506234 h 742744"/>
                <a:gd name="connsiteX2" fmla="*/ 0 w 4107554"/>
                <a:gd name="connsiteY2" fmla="*/ 0 h 742744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4081487 w 4081487"/>
                <a:gd name="connsiteY0" fmla="*/ 779131 h 779131"/>
                <a:gd name="connsiteX1" fmla="*/ 1874503 w 4081487"/>
                <a:gd name="connsiteY1" fmla="*/ 506234 h 779131"/>
                <a:gd name="connsiteX2" fmla="*/ 0 w 4081487"/>
                <a:gd name="connsiteY2" fmla="*/ 0 h 779131"/>
                <a:gd name="connsiteX0" fmla="*/ 8008874 w 8008874"/>
                <a:gd name="connsiteY0" fmla="*/ 724552 h 724552"/>
                <a:gd name="connsiteX1" fmla="*/ 5801890 w 8008874"/>
                <a:gd name="connsiteY1" fmla="*/ 451655 h 724552"/>
                <a:gd name="connsiteX2" fmla="*/ 0 w 8008874"/>
                <a:gd name="connsiteY2" fmla="*/ 0 h 724552"/>
                <a:gd name="connsiteX0" fmla="*/ 8008874 w 8008874"/>
                <a:gd name="connsiteY0" fmla="*/ 863338 h 863338"/>
                <a:gd name="connsiteX1" fmla="*/ 5801890 w 8008874"/>
                <a:gd name="connsiteY1" fmla="*/ 590441 h 863338"/>
                <a:gd name="connsiteX2" fmla="*/ 0 w 8008874"/>
                <a:gd name="connsiteY2" fmla="*/ 138786 h 863338"/>
                <a:gd name="connsiteX0" fmla="*/ 8008874 w 8008874"/>
                <a:gd name="connsiteY0" fmla="*/ 1399315 h 1399315"/>
                <a:gd name="connsiteX1" fmla="*/ 4602821 w 8008874"/>
                <a:gd name="connsiteY1" fmla="*/ 25739 h 1399315"/>
                <a:gd name="connsiteX2" fmla="*/ 0 w 8008874"/>
                <a:gd name="connsiteY2" fmla="*/ 674763 h 1399315"/>
                <a:gd name="connsiteX0" fmla="*/ 7991497 w 7991497"/>
                <a:gd name="connsiteY0" fmla="*/ 1405952 h 1405952"/>
                <a:gd name="connsiteX1" fmla="*/ 4585444 w 7991497"/>
                <a:gd name="connsiteY1" fmla="*/ 32376 h 1405952"/>
                <a:gd name="connsiteX2" fmla="*/ 0 w 7991497"/>
                <a:gd name="connsiteY2" fmla="*/ 626821 h 1405952"/>
                <a:gd name="connsiteX0" fmla="*/ 7972504 w 7972504"/>
                <a:gd name="connsiteY0" fmla="*/ 1414086 h 1414086"/>
                <a:gd name="connsiteX1" fmla="*/ 4566451 w 7972504"/>
                <a:gd name="connsiteY1" fmla="*/ 40510 h 1414086"/>
                <a:gd name="connsiteX2" fmla="*/ 0 w 7972504"/>
                <a:gd name="connsiteY2" fmla="*/ 580376 h 1414086"/>
                <a:gd name="connsiteX0" fmla="*/ 7972504 w 7972504"/>
                <a:gd name="connsiteY0" fmla="*/ 1326841 h 1326841"/>
                <a:gd name="connsiteX1" fmla="*/ 3664295 w 7972504"/>
                <a:gd name="connsiteY1" fmla="*/ 53326 h 1326841"/>
                <a:gd name="connsiteX2" fmla="*/ 0 w 7972504"/>
                <a:gd name="connsiteY2" fmla="*/ 493131 h 1326841"/>
                <a:gd name="connsiteX0" fmla="*/ 6586032 w 6586032"/>
                <a:gd name="connsiteY0" fmla="*/ 1171069 h 1171069"/>
                <a:gd name="connsiteX1" fmla="*/ 3664295 w 6586032"/>
                <a:gd name="connsiteY1" fmla="*/ 43099 h 1171069"/>
                <a:gd name="connsiteX2" fmla="*/ 0 w 6586032"/>
                <a:gd name="connsiteY2" fmla="*/ 482904 h 1171069"/>
                <a:gd name="connsiteX0" fmla="*/ 4715463 w 4715463"/>
                <a:gd name="connsiteY0" fmla="*/ 1744632 h 1744632"/>
                <a:gd name="connsiteX1" fmla="*/ 1793726 w 4715463"/>
                <a:gd name="connsiteY1" fmla="*/ 616662 h 1744632"/>
                <a:gd name="connsiteX2" fmla="*/ 0 w 4715463"/>
                <a:gd name="connsiteY2" fmla="*/ 134443 h 1744632"/>
                <a:gd name="connsiteX0" fmla="*/ 4715463 w 4715463"/>
                <a:gd name="connsiteY0" fmla="*/ 1610189 h 1610189"/>
                <a:gd name="connsiteX1" fmla="*/ 1793726 w 4715463"/>
                <a:gd name="connsiteY1" fmla="*/ 482219 h 1610189"/>
                <a:gd name="connsiteX2" fmla="*/ 0 w 4715463"/>
                <a:gd name="connsiteY2" fmla="*/ 0 h 1610189"/>
                <a:gd name="connsiteX0" fmla="*/ 3123492 w 3123492"/>
                <a:gd name="connsiteY0" fmla="*/ 1391816 h 1391816"/>
                <a:gd name="connsiteX1" fmla="*/ 1793726 w 3123492"/>
                <a:gd name="connsiteY1" fmla="*/ 482219 h 1391816"/>
                <a:gd name="connsiteX2" fmla="*/ 0 w 3123492"/>
                <a:gd name="connsiteY2" fmla="*/ 0 h 1391816"/>
                <a:gd name="connsiteX0" fmla="*/ 3123492 w 3123492"/>
                <a:gd name="connsiteY0" fmla="*/ 1391816 h 1391816"/>
                <a:gd name="connsiteX1" fmla="*/ 0 w 3123492"/>
                <a:gd name="connsiteY1" fmla="*/ 0 h 1391816"/>
                <a:gd name="connsiteX0" fmla="*/ 3123492 w 3123492"/>
                <a:gd name="connsiteY0" fmla="*/ 1391816 h 1391816"/>
                <a:gd name="connsiteX1" fmla="*/ 0 w 3123492"/>
                <a:gd name="connsiteY1" fmla="*/ 0 h 1391816"/>
                <a:gd name="connsiteX0" fmla="*/ 3123492 w 3123492"/>
                <a:gd name="connsiteY0" fmla="*/ 1391816 h 1391816"/>
                <a:gd name="connsiteX1" fmla="*/ 2388912 w 3123492"/>
                <a:gd name="connsiteY1" fmla="*/ 676494 h 1391816"/>
                <a:gd name="connsiteX2" fmla="*/ 0 w 3123492"/>
                <a:gd name="connsiteY2" fmla="*/ 0 h 1391816"/>
                <a:gd name="connsiteX0" fmla="*/ 3123492 w 3123492"/>
                <a:gd name="connsiteY0" fmla="*/ 1391816 h 1391816"/>
                <a:gd name="connsiteX1" fmla="*/ 2388912 w 3123492"/>
                <a:gd name="connsiteY1" fmla="*/ 676494 h 1391816"/>
                <a:gd name="connsiteX2" fmla="*/ 0 w 3123492"/>
                <a:gd name="connsiteY2" fmla="*/ 0 h 1391816"/>
                <a:gd name="connsiteX0" fmla="*/ 3123492 w 3123492"/>
                <a:gd name="connsiteY0" fmla="*/ 1391816 h 1391816"/>
                <a:gd name="connsiteX1" fmla="*/ 2388912 w 3123492"/>
                <a:gd name="connsiteY1" fmla="*/ 676494 h 1391816"/>
                <a:gd name="connsiteX2" fmla="*/ 0 w 3123492"/>
                <a:gd name="connsiteY2" fmla="*/ 0 h 1391816"/>
                <a:gd name="connsiteX0" fmla="*/ 3123492 w 3123492"/>
                <a:gd name="connsiteY0" fmla="*/ 1391816 h 1391816"/>
                <a:gd name="connsiteX1" fmla="*/ 0 w 3123492"/>
                <a:gd name="connsiteY1" fmla="*/ 0 h 1391816"/>
                <a:gd name="connsiteX0" fmla="*/ 3123492 w 3123492"/>
                <a:gd name="connsiteY0" fmla="*/ 1391816 h 1391816"/>
                <a:gd name="connsiteX1" fmla="*/ 0 w 3123492"/>
                <a:gd name="connsiteY1" fmla="*/ 0 h 1391816"/>
                <a:gd name="connsiteX0" fmla="*/ 3123492 w 3123492"/>
                <a:gd name="connsiteY0" fmla="*/ 1391816 h 1391816"/>
                <a:gd name="connsiteX1" fmla="*/ 0 w 3123492"/>
                <a:gd name="connsiteY1" fmla="*/ 0 h 139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3492" h="1391816">
                  <a:moveTo>
                    <a:pt x="3123492" y="1391816"/>
                  </a:moveTo>
                  <a:cubicBezTo>
                    <a:pt x="2440520" y="733767"/>
                    <a:pt x="1439157" y="221298"/>
                    <a:pt x="0" y="0"/>
                  </a:cubicBezTo>
                </a:path>
              </a:pathLst>
            </a:custGeom>
            <a:noFill/>
            <a:ln>
              <a:solidFill>
                <a:srgbClr val="FF66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5764519" y="1689935"/>
            <a:ext cx="3142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“Who is manager of the CHAT Area?”</a:t>
            </a:r>
          </a:p>
        </p:txBody>
      </p:sp>
    </p:spTree>
    <p:extLst>
      <p:ext uri="{BB962C8B-B14F-4D97-AF65-F5344CB8AC3E}">
        <p14:creationId xmlns:p14="http://schemas.microsoft.com/office/powerpoint/2010/main" val="10772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3298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Entity Ambiguity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77074" y="1143000"/>
            <a:ext cx="165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“IAL manager”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5800" y="1626436"/>
            <a:ext cx="5222909" cy="4928490"/>
            <a:chOff x="685800" y="1626436"/>
            <a:chExt cx="5222909" cy="4928490"/>
          </a:xfrm>
        </p:grpSpPr>
        <p:sp>
          <p:nvSpPr>
            <p:cNvPr id="9" name="TextBox 8"/>
            <p:cNvSpPr txBox="1"/>
            <p:nvPr/>
          </p:nvSpPr>
          <p:spPr>
            <a:xfrm>
              <a:off x="1177074" y="3581400"/>
              <a:ext cx="34515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Query( </a:t>
              </a:r>
              <a:r>
                <a:rPr lang="en-US" dirty="0" err="1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ManagerOf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(Person(?), 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         Org(</a:t>
              </a:r>
              <a:r>
                <a:rPr lang="en-US" u="sng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IAL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))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)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5800" y="3048000"/>
              <a:ext cx="4172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solidFill>
                    <a:srgbClr val="C00000"/>
                  </a:solidFill>
                </a:rPr>
                <a:t>LogicalForm</a:t>
              </a:r>
              <a:r>
                <a:rPr lang="en-US" i="1" dirty="0" smtClean="0">
                  <a:solidFill>
                    <a:srgbClr val="C00000"/>
                  </a:solidFill>
                </a:rPr>
                <a:t> alternative interpretations: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77074" y="4800600"/>
              <a:ext cx="418576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Query( And ( </a:t>
              </a:r>
              <a:r>
                <a:rPr lang="en-US" dirty="0" err="1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MemberOf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(Person(?), 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                  Org(</a:t>
              </a:r>
              <a:r>
                <a:rPr lang="en-US" u="sng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IAL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)),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</a:t>
              </a:r>
              <a:r>
                <a:rPr lang="en-US" dirty="0" err="1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ManagerOf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(Person(?), 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                   Org(</a:t>
              </a:r>
              <a:r>
                <a:rPr lang="en-US" dirty="0" smtClean="0">
                  <a:solidFill>
                    <a:srgbClr val="5800B0"/>
                  </a:solidFill>
                  <a:latin typeface="Symbol" panose="05050102010706020507" pitchFamily="18" charset="2"/>
                </a:rPr>
                <a:t>l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))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)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)</a:t>
              </a:r>
              <a:endParaRPr lang="en-US" dirty="0">
                <a:solidFill>
                  <a:srgbClr val="5800B0"/>
                </a:solidFill>
                <a:latin typeface="Lucida Sans" panose="020B060204050202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11499" y="1626436"/>
              <a:ext cx="997210" cy="1443135"/>
              <a:chOff x="4911499" y="1626436"/>
              <a:chExt cx="997210" cy="1443135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4911499" y="1626436"/>
                <a:ext cx="997210" cy="471853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H="1">
                <a:off x="5286278" y="2098289"/>
                <a:ext cx="622431" cy="971282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6617681" y="3723218"/>
            <a:ext cx="1931939" cy="1669933"/>
            <a:chOff x="6617681" y="3723218"/>
            <a:chExt cx="1931939" cy="1669933"/>
          </a:xfrm>
        </p:grpSpPr>
        <p:sp>
          <p:nvSpPr>
            <p:cNvPr id="12" name="TextBox 11"/>
            <p:cNvSpPr txBox="1"/>
            <p:nvPr/>
          </p:nvSpPr>
          <p:spPr>
            <a:xfrm>
              <a:off x="6617681" y="3723218"/>
              <a:ext cx="19319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008000"/>
                  </a:solidFill>
                </a:rPr>
                <a:t>the manager of IAL</a:t>
              </a:r>
              <a:endParaRPr lang="en-US" sz="1600" i="1" dirty="0">
                <a:solidFill>
                  <a:srgbClr val="008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17681" y="4808376"/>
              <a:ext cx="18036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008000"/>
                  </a:solidFill>
                </a:rPr>
                <a:t>a member of IAL</a:t>
              </a:r>
            </a:p>
            <a:p>
              <a:r>
                <a:rPr lang="en-US" sz="1600" i="1" dirty="0" smtClean="0">
                  <a:solidFill>
                    <a:srgbClr val="008000"/>
                  </a:solidFill>
                </a:rPr>
                <a:t>who is a manager</a:t>
              </a:r>
              <a:endParaRPr lang="en-US" sz="1600" i="1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22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565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Wonderful Full-Featured Outcome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6577711"/>
              <a:gd name="adj2" fmla="val 4347128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45037"/>
            <a:ext cx="4286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67" y="5196198"/>
            <a:ext cx="810665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981200"/>
            <a:ext cx="8858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60" y="5695950"/>
            <a:ext cx="6096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9" descr="Image result for docum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0" y="3662881"/>
            <a:ext cx="789537" cy="7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543300"/>
            <a:ext cx="875489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632368"/>
            <a:ext cx="1038470" cy="104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4" descr="Image result for gold st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511" y="5028683"/>
            <a:ext cx="1773601" cy="133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4" y="2133600"/>
            <a:ext cx="1455183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95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14" descr="Image result for gold st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47800" y="5486400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ASR</a:t>
            </a:r>
          </a:p>
          <a:p>
            <a:r>
              <a:rPr lang="en-US" sz="1400" dirty="0" smtClean="0"/>
              <a:t>(Automatic</a:t>
            </a:r>
          </a:p>
          <a:p>
            <a:r>
              <a:rPr lang="en-US" sz="1400" dirty="0" smtClean="0"/>
              <a:t> Speech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Recognition)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4600" y="5734879"/>
            <a:ext cx="1523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TTS</a:t>
            </a:r>
          </a:p>
          <a:p>
            <a:r>
              <a:rPr lang="en-US" sz="1400" dirty="0" smtClean="0"/>
              <a:t>(Text To Speech)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375" y="2612431"/>
            <a:ext cx="1071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Processing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58878" y="2816087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Generation</a:t>
            </a:r>
            <a:endParaRPr lang="en-US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551611" y="78231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Dialog Manager</a:t>
            </a:r>
          </a:p>
        </p:txBody>
      </p:sp>
      <p:sp>
        <p:nvSpPr>
          <p:cNvPr id="26" name="Arc 25"/>
          <p:cNvSpPr/>
          <p:nvPr/>
        </p:nvSpPr>
        <p:spPr>
          <a:xfrm>
            <a:off x="2667000" y="2037618"/>
            <a:ext cx="3581400" cy="3478887"/>
          </a:xfrm>
          <a:prstGeom prst="arc">
            <a:avLst>
              <a:gd name="adj1" fmla="val 5332984"/>
              <a:gd name="adj2" fmla="val 5293470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/>
          <p:cNvSpPr/>
          <p:nvPr/>
        </p:nvSpPr>
        <p:spPr>
          <a:xfrm>
            <a:off x="3619500" y="2965270"/>
            <a:ext cx="1676400" cy="1623583"/>
          </a:xfrm>
          <a:prstGeom prst="arc">
            <a:avLst>
              <a:gd name="adj1" fmla="val 5340453"/>
              <a:gd name="adj2" fmla="val 5143372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1597763" y="1295400"/>
            <a:ext cx="2859937" cy="2481661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35929" y="1447801"/>
            <a:ext cx="2822949" cy="232926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19200" y="3765868"/>
            <a:ext cx="3216729" cy="958532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457700" y="3777061"/>
            <a:ext cx="3467101" cy="1252139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9804362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9873989"/>
              <a:gd name="adj2" fmla="val 13259154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828230" y="1219200"/>
            <a:ext cx="5257800" cy="5115722"/>
          </a:xfrm>
          <a:prstGeom prst="arc">
            <a:avLst>
              <a:gd name="adj1" fmla="val 13262095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182937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>
            <a:off x="1829370" y="1208007"/>
            <a:ext cx="5257800" cy="5115722"/>
          </a:xfrm>
          <a:prstGeom prst="arc">
            <a:avLst>
              <a:gd name="adj1" fmla="val 1230529"/>
              <a:gd name="adj2" fmla="val 4760268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4800" y="76200"/>
            <a:ext cx="639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Ambiguities Through Modular Interfaces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1333311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Linguistic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05922" y="54301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Domain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968758" y="2204941"/>
            <a:ext cx="653045" cy="752864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3045" h="752864">
                <a:moveTo>
                  <a:pt x="0" y="752864"/>
                </a:moveTo>
                <a:cubicBezTo>
                  <a:pt x="105764" y="459047"/>
                  <a:pt x="390119" y="193805"/>
                  <a:pt x="653045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968757" y="1957436"/>
            <a:ext cx="386345" cy="988608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355389"/>
              <a:gd name="connsiteY0" fmla="*/ 1010039 h 1010039"/>
              <a:gd name="connsiteX1" fmla="*/ 355389 w 355389"/>
              <a:gd name="connsiteY1" fmla="*/ 0 h 1010039"/>
              <a:gd name="connsiteX0" fmla="*/ 0 w 355389"/>
              <a:gd name="connsiteY0" fmla="*/ 1010039 h 1010039"/>
              <a:gd name="connsiteX1" fmla="*/ 355389 w 355389"/>
              <a:gd name="connsiteY1" fmla="*/ 0 h 1010039"/>
              <a:gd name="connsiteX0" fmla="*/ 0 w 386345"/>
              <a:gd name="connsiteY0" fmla="*/ 988608 h 988608"/>
              <a:gd name="connsiteX1" fmla="*/ 386345 w 386345"/>
              <a:gd name="connsiteY1" fmla="*/ 0 h 98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6345" h="988608">
                <a:moveTo>
                  <a:pt x="0" y="988608"/>
                </a:moveTo>
                <a:cubicBezTo>
                  <a:pt x="105764" y="694791"/>
                  <a:pt x="175806" y="300961"/>
                  <a:pt x="386345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4757557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828515" y="1219200"/>
            <a:ext cx="5257800" cy="5115722"/>
          </a:xfrm>
          <a:prstGeom prst="arc">
            <a:avLst>
              <a:gd name="adj1" fmla="val 13274510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14" descr="Image result for gold st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47800" y="5486400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ASR</a:t>
            </a:r>
          </a:p>
          <a:p>
            <a:r>
              <a:rPr lang="en-US" sz="1400" dirty="0" smtClean="0"/>
              <a:t>(Automatic</a:t>
            </a:r>
          </a:p>
          <a:p>
            <a:r>
              <a:rPr lang="en-US" sz="1400" dirty="0" smtClean="0"/>
              <a:t> Speech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Recognition)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4600" y="5734879"/>
            <a:ext cx="1523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TTS</a:t>
            </a:r>
          </a:p>
          <a:p>
            <a:r>
              <a:rPr lang="en-US" sz="1400" dirty="0" smtClean="0"/>
              <a:t>(Text To Speech)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375" y="2612431"/>
            <a:ext cx="1071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Processing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58878" y="2816087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Generation</a:t>
            </a:r>
            <a:endParaRPr lang="en-US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551611" y="78231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Dialog Manager</a:t>
            </a:r>
          </a:p>
        </p:txBody>
      </p:sp>
      <p:sp>
        <p:nvSpPr>
          <p:cNvPr id="26" name="Arc 25"/>
          <p:cNvSpPr/>
          <p:nvPr/>
        </p:nvSpPr>
        <p:spPr>
          <a:xfrm>
            <a:off x="2667000" y="2037618"/>
            <a:ext cx="3581400" cy="3478887"/>
          </a:xfrm>
          <a:prstGeom prst="arc">
            <a:avLst>
              <a:gd name="adj1" fmla="val 5332984"/>
              <a:gd name="adj2" fmla="val 5293470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/>
          <p:cNvSpPr/>
          <p:nvPr/>
        </p:nvSpPr>
        <p:spPr>
          <a:xfrm>
            <a:off x="3619500" y="2965270"/>
            <a:ext cx="1676400" cy="1623583"/>
          </a:xfrm>
          <a:prstGeom prst="arc">
            <a:avLst>
              <a:gd name="adj1" fmla="val 5340453"/>
              <a:gd name="adj2" fmla="val 5143372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1597763" y="1295400"/>
            <a:ext cx="2859937" cy="2481661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35929" y="1447801"/>
            <a:ext cx="2822949" cy="232926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19200" y="3765868"/>
            <a:ext cx="3216729" cy="958532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457700" y="3777061"/>
            <a:ext cx="3467101" cy="1252139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9804362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9873989"/>
              <a:gd name="adj2" fmla="val 13259154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828230" y="1219200"/>
            <a:ext cx="5257800" cy="5115722"/>
          </a:xfrm>
          <a:prstGeom prst="arc">
            <a:avLst>
              <a:gd name="adj1" fmla="val 13262095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182937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>
            <a:off x="1829370" y="1208007"/>
            <a:ext cx="5257800" cy="5115722"/>
          </a:xfrm>
          <a:prstGeom prst="arc">
            <a:avLst>
              <a:gd name="adj1" fmla="val 1230529"/>
              <a:gd name="adj2" fmla="val 4760268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4800" y="1333311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Linguistic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05922" y="54301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Domain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968758" y="2204941"/>
            <a:ext cx="653045" cy="752864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3045" h="752864">
                <a:moveTo>
                  <a:pt x="0" y="752864"/>
                </a:moveTo>
                <a:cubicBezTo>
                  <a:pt x="105764" y="459047"/>
                  <a:pt x="390119" y="193805"/>
                  <a:pt x="653045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968757" y="1957436"/>
            <a:ext cx="386345" cy="988608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355389"/>
              <a:gd name="connsiteY0" fmla="*/ 1010039 h 1010039"/>
              <a:gd name="connsiteX1" fmla="*/ 355389 w 355389"/>
              <a:gd name="connsiteY1" fmla="*/ 0 h 1010039"/>
              <a:gd name="connsiteX0" fmla="*/ 0 w 355389"/>
              <a:gd name="connsiteY0" fmla="*/ 1010039 h 1010039"/>
              <a:gd name="connsiteX1" fmla="*/ 355389 w 355389"/>
              <a:gd name="connsiteY1" fmla="*/ 0 h 1010039"/>
              <a:gd name="connsiteX0" fmla="*/ 0 w 386345"/>
              <a:gd name="connsiteY0" fmla="*/ 988608 h 988608"/>
              <a:gd name="connsiteX1" fmla="*/ 386345 w 386345"/>
              <a:gd name="connsiteY1" fmla="*/ 0 h 98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6345" h="988608">
                <a:moveTo>
                  <a:pt x="0" y="988608"/>
                </a:moveTo>
                <a:cubicBezTo>
                  <a:pt x="105764" y="694791"/>
                  <a:pt x="175806" y="300961"/>
                  <a:pt x="386345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4757557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828515" y="1219200"/>
            <a:ext cx="5257800" cy="5115722"/>
          </a:xfrm>
          <a:prstGeom prst="arc">
            <a:avLst>
              <a:gd name="adj1" fmla="val 13274510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1013" y="194532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Quantification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38602" y="114864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Cardinality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06" y="67840"/>
            <a:ext cx="8923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 Ambiguity by Exploiting Quantification in NL Expression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Quantification Constraint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77074" y="1143000"/>
            <a:ext cx="2788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“Tell me IAL’s manager.”</a:t>
            </a:r>
          </a:p>
          <a:p>
            <a:endParaRPr lang="en-US" dirty="0" smtClean="0"/>
          </a:p>
          <a:p>
            <a:r>
              <a:rPr lang="en-US" dirty="0" smtClean="0"/>
              <a:t>“Tell me IAL’s managers.”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5800" y="1626436"/>
            <a:ext cx="5222909" cy="4928490"/>
            <a:chOff x="685800" y="1626436"/>
            <a:chExt cx="5222909" cy="4928490"/>
          </a:xfrm>
        </p:grpSpPr>
        <p:sp>
          <p:nvSpPr>
            <p:cNvPr id="9" name="TextBox 8"/>
            <p:cNvSpPr txBox="1"/>
            <p:nvPr/>
          </p:nvSpPr>
          <p:spPr>
            <a:xfrm>
              <a:off x="1177074" y="3581400"/>
              <a:ext cx="34515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Query( </a:t>
              </a:r>
              <a:r>
                <a:rPr lang="en-US" dirty="0" err="1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ManagerOf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(Person(?), 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         Org(</a:t>
              </a:r>
              <a:r>
                <a:rPr lang="en-US" u="sng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IAL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))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)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5800" y="3048000"/>
              <a:ext cx="4172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solidFill>
                    <a:srgbClr val="C00000"/>
                  </a:solidFill>
                </a:rPr>
                <a:t>LogicalForm</a:t>
              </a:r>
              <a:r>
                <a:rPr lang="en-US" i="1" dirty="0" smtClean="0">
                  <a:solidFill>
                    <a:srgbClr val="C00000"/>
                  </a:solidFill>
                </a:rPr>
                <a:t> alternative interpretations: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77074" y="4800600"/>
              <a:ext cx="418576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Query( And ( </a:t>
              </a:r>
              <a:r>
                <a:rPr lang="en-US" dirty="0" err="1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MemberOf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(Person(?), 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                  Org(</a:t>
              </a:r>
              <a:r>
                <a:rPr lang="en-US" u="sng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IAL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)),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</a:t>
              </a:r>
              <a:r>
                <a:rPr lang="en-US" dirty="0" err="1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ManagerOf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(Person(?), 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                   Org(</a:t>
              </a:r>
              <a:r>
                <a:rPr lang="en-US" dirty="0" smtClean="0">
                  <a:solidFill>
                    <a:srgbClr val="5800B0"/>
                  </a:solidFill>
                  <a:latin typeface="Symbol" panose="05050102010706020507" pitchFamily="18" charset="2"/>
                </a:rPr>
                <a:t>l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))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          )</a:t>
              </a:r>
            </a:p>
            <a:p>
              <a:r>
                <a:rPr lang="en-US" dirty="0">
                  <a:solidFill>
                    <a:srgbClr val="5800B0"/>
                  </a:solidFill>
                  <a:latin typeface="Lucida Sans" panose="020B0602040502020204" pitchFamily="34" charset="0"/>
                </a:rPr>
                <a:t> </a:t>
              </a:r>
              <a:r>
                <a:rPr lang="en-US" dirty="0" smtClean="0">
                  <a:solidFill>
                    <a:srgbClr val="5800B0"/>
                  </a:solidFill>
                  <a:latin typeface="Lucida Sans" panose="020B0602040502020204" pitchFamily="34" charset="0"/>
                </a:rPr>
                <a:t>         )</a:t>
              </a:r>
              <a:endParaRPr lang="en-US" dirty="0">
                <a:solidFill>
                  <a:srgbClr val="5800B0"/>
                </a:solidFill>
                <a:latin typeface="Lucida Sans" panose="020B060204050202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11499" y="1626436"/>
              <a:ext cx="997210" cy="1443135"/>
              <a:chOff x="4911499" y="1626436"/>
              <a:chExt cx="997210" cy="1443135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4911499" y="1626436"/>
                <a:ext cx="997210" cy="471853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H="1">
                <a:off x="5286278" y="2098289"/>
                <a:ext cx="622431" cy="971282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5908709" y="2098289"/>
            <a:ext cx="3019675" cy="2777328"/>
            <a:chOff x="5908709" y="2098289"/>
            <a:chExt cx="3019675" cy="2777328"/>
          </a:xfrm>
        </p:grpSpPr>
        <p:sp>
          <p:nvSpPr>
            <p:cNvPr id="2" name="TextBox 1"/>
            <p:cNvSpPr txBox="1"/>
            <p:nvPr/>
          </p:nvSpPr>
          <p:spPr>
            <a:xfrm>
              <a:off x="6507843" y="3940218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800B0"/>
                  </a:solidFill>
                </a:rPr>
                <a:t>ONE answer</a:t>
              </a:r>
            </a:p>
            <a:p>
              <a:r>
                <a:rPr lang="en-US" dirty="0" smtClean="0"/>
                <a:t>vs.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20284" y="4506285"/>
              <a:ext cx="2219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800B0"/>
                  </a:solidFill>
                </a:rPr>
                <a:t>MULTIPLE answers</a:t>
              </a:r>
              <a:endParaRPr lang="en-US" dirty="0">
                <a:solidFill>
                  <a:srgbClr val="5800B0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5908709" y="2098289"/>
              <a:ext cx="796891" cy="1635511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307154" y="2423240"/>
              <a:ext cx="26212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Linguistic Quantification</a:t>
              </a:r>
            </a:p>
            <a:p>
              <a:r>
                <a:rPr lang="en-US" i="1" dirty="0" smtClean="0">
                  <a:solidFill>
                    <a:srgbClr val="0070C0"/>
                  </a:solidFill>
                </a:rPr>
                <a:t>Constraint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58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Determiners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20678" y="609600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Determiner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454222" y="106680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Definite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454222" y="358586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Indefinite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54222" y="449728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Quantifier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454222" y="6054993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Enumerator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920045" y="1369390"/>
            <a:ext cx="2086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Definite Article              </a:t>
            </a:r>
            <a:r>
              <a:rPr lang="en-US" sz="1200" dirty="0" smtClean="0">
                <a:solidFill>
                  <a:srgbClr val="0033CC"/>
                </a:solidFill>
              </a:rPr>
              <a:t>“the”</a:t>
            </a:r>
            <a:endParaRPr lang="en-US" sz="1200" dirty="0">
              <a:solidFill>
                <a:srgbClr val="0033C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0045" y="1643668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Possessive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singular possessive </a:t>
            </a:r>
            <a:r>
              <a:rPr lang="en-US" sz="1200" dirty="0" smtClean="0">
                <a:solidFill>
                  <a:srgbClr val="0033CC"/>
                </a:solidFill>
              </a:rPr>
              <a:t>‘</a:t>
            </a:r>
            <a:r>
              <a:rPr lang="en-US" sz="1200" dirty="0" smtClean="0">
                <a:solidFill>
                  <a:srgbClr val="0000CC"/>
                </a:solidFill>
              </a:rPr>
              <a:t>s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plural possessive     </a:t>
            </a:r>
            <a:r>
              <a:rPr lang="en-US" sz="1200" dirty="0" smtClean="0">
                <a:solidFill>
                  <a:srgbClr val="0000CC"/>
                </a:solidFill>
              </a:rPr>
              <a:t>s‘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4222" y="2310068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Demonstrative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942684" y="3886200"/>
            <a:ext cx="2420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Indefinite Article           </a:t>
            </a:r>
            <a:r>
              <a:rPr lang="en-US" sz="1200" dirty="0" smtClean="0">
                <a:solidFill>
                  <a:srgbClr val="0033CC"/>
                </a:solidFill>
              </a:rPr>
              <a:t>“a” / “an”</a:t>
            </a:r>
            <a:endParaRPr lang="en-US" sz="1200" dirty="0">
              <a:solidFill>
                <a:srgbClr val="0033CC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07980" y="4146870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“some”</a:t>
            </a:r>
            <a:endParaRPr lang="en-US" sz="1200" dirty="0">
              <a:solidFill>
                <a:srgbClr val="0033CC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7980" y="6243935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“each”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“every”</a:t>
            </a:r>
            <a:endParaRPr lang="en-US" sz="1200" dirty="0">
              <a:solidFill>
                <a:srgbClr val="0033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07980" y="4750403"/>
            <a:ext cx="14863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“many”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“both”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“a few”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“most”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“all”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“several”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e.g. “one”, “two”, ...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20045" y="2514600"/>
            <a:ext cx="2302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proximal singular          </a:t>
            </a:r>
            <a:r>
              <a:rPr lang="en-US" sz="1200" dirty="0" smtClean="0">
                <a:solidFill>
                  <a:srgbClr val="0033CC"/>
                </a:solidFill>
              </a:rPr>
              <a:t>“this”</a:t>
            </a:r>
          </a:p>
          <a:p>
            <a:r>
              <a:rPr lang="en-US" sz="1200" dirty="0" smtClean="0"/>
              <a:t>proximal plural              </a:t>
            </a:r>
            <a:r>
              <a:rPr lang="en-US" sz="1200" dirty="0" smtClean="0">
                <a:solidFill>
                  <a:srgbClr val="0033CC"/>
                </a:solidFill>
              </a:rPr>
              <a:t>“these”</a:t>
            </a:r>
          </a:p>
          <a:p>
            <a:r>
              <a:rPr lang="en-US" sz="1200" dirty="0" smtClean="0"/>
              <a:t>distal singular               </a:t>
            </a:r>
            <a:r>
              <a:rPr lang="en-US" sz="1200" dirty="0" smtClean="0">
                <a:solidFill>
                  <a:srgbClr val="0033CC"/>
                </a:solidFill>
              </a:rPr>
              <a:t>“that”</a:t>
            </a:r>
          </a:p>
          <a:p>
            <a:r>
              <a:rPr lang="en-US" sz="1200" dirty="0" smtClean="0"/>
              <a:t>distal plural                   </a:t>
            </a:r>
            <a:r>
              <a:rPr lang="en-US" sz="1200" dirty="0" smtClean="0">
                <a:solidFill>
                  <a:srgbClr val="0033CC"/>
                </a:solidFill>
              </a:rPr>
              <a:t>“those”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09475" y="948154"/>
            <a:ext cx="0" cy="52567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752600" y="1312067"/>
            <a:ext cx="0" cy="478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752600" y="2586039"/>
            <a:ext cx="0" cy="623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752600" y="3923627"/>
            <a:ext cx="0" cy="348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752600" y="4752977"/>
            <a:ext cx="0" cy="1076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52600" y="6326456"/>
            <a:ext cx="0" cy="261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8" idx="1"/>
          </p:cNvCxnSpPr>
          <p:nvPr/>
        </p:nvCxnSpPr>
        <p:spPr>
          <a:xfrm flipH="1" flipV="1">
            <a:off x="1757235" y="1507889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757235" y="1790701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1304327" y="1220687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309475" y="2486238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309475" y="3740940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1311591" y="4656899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315616" y="6208880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757687" y="6435993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752600" y="6588392"/>
            <a:ext cx="1818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757235" y="4876801"/>
            <a:ext cx="15240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752600" y="5068384"/>
            <a:ext cx="15703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1752827" y="5259966"/>
            <a:ext cx="1568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752827" y="5451547"/>
            <a:ext cx="15680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1752827" y="5638366"/>
            <a:ext cx="16358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752600" y="4024698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100263" y="2162177"/>
            <a:ext cx="1007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1752473" y="2669382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1752724" y="2854354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1757590" y="3025036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752931" y="3214769"/>
            <a:ext cx="1628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1754981" y="4276267"/>
            <a:ext cx="15765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098567" y="1864772"/>
            <a:ext cx="0" cy="297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2100263" y="1981200"/>
            <a:ext cx="1007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756915" y="5826391"/>
            <a:ext cx="16358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Determiners Specify Set Cardinality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756235" y="685800"/>
            <a:ext cx="1811589" cy="692395"/>
            <a:chOff x="5807529" y="773026"/>
            <a:chExt cx="1811589" cy="692395"/>
          </a:xfrm>
        </p:grpSpPr>
        <p:sp>
          <p:nvSpPr>
            <p:cNvPr id="8" name="Rounded Rectangle 7"/>
            <p:cNvSpPr/>
            <p:nvPr/>
          </p:nvSpPr>
          <p:spPr>
            <a:xfrm>
              <a:off x="5807529" y="773026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6600" y="1219200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ONLY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7162800" y="1260667"/>
              <a:ext cx="3503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77063" y="792059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=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105526" y="914400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3994" y="685800"/>
            <a:ext cx="403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{definite-article} {entity-singular}                 </a:t>
            </a:r>
            <a:r>
              <a:rPr lang="en-US" sz="1200" dirty="0" smtClean="0">
                <a:solidFill>
                  <a:srgbClr val="0033CC"/>
                </a:solidFill>
              </a:rPr>
              <a:t>the lab</a:t>
            </a:r>
          </a:p>
          <a:p>
            <a:r>
              <a:rPr lang="en-US" sz="1200" dirty="0" smtClean="0"/>
              <a:t>{singular-possessive} {entity-singular}        </a:t>
            </a:r>
            <a:r>
              <a:rPr lang="en-US" sz="1200" dirty="0" smtClean="0">
                <a:solidFill>
                  <a:srgbClr val="0033CC"/>
                </a:solidFill>
              </a:rPr>
              <a:t>lab’s manager</a:t>
            </a:r>
          </a:p>
          <a:p>
            <a:r>
              <a:rPr lang="en-US" sz="1200" dirty="0" smtClean="0"/>
              <a:t>{singular-demonstrative}{entity-singular}    </a:t>
            </a:r>
            <a:r>
              <a:rPr lang="en-US" sz="1200" dirty="0" smtClean="0">
                <a:solidFill>
                  <a:srgbClr val="0033CC"/>
                </a:solidFill>
              </a:rPr>
              <a:t>this lab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that lab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994" y="2497156"/>
            <a:ext cx="40902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{definite-article} {entity-plural}                    </a:t>
            </a:r>
            <a:r>
              <a:rPr lang="en-US" sz="1200" dirty="0" smtClean="0">
                <a:solidFill>
                  <a:srgbClr val="0033CC"/>
                </a:solidFill>
              </a:rPr>
              <a:t>the labs</a:t>
            </a:r>
          </a:p>
          <a:p>
            <a:r>
              <a:rPr lang="en-US" sz="1200" dirty="0" smtClean="0"/>
              <a:t>{singular-possessive}{entity-plural}            </a:t>
            </a:r>
            <a:r>
              <a:rPr lang="en-US" sz="1200" dirty="0" smtClean="0">
                <a:solidFill>
                  <a:srgbClr val="0033CC"/>
                </a:solidFill>
              </a:rPr>
              <a:t>lab’s managers</a:t>
            </a:r>
          </a:p>
          <a:p>
            <a:r>
              <a:rPr lang="en-US" sz="1200" dirty="0" smtClean="0"/>
              <a:t>{plural-possessive} {entity-plural}               </a:t>
            </a:r>
            <a:r>
              <a:rPr lang="en-US" sz="1200" dirty="0" smtClean="0">
                <a:solidFill>
                  <a:srgbClr val="0033CC"/>
                </a:solidFill>
              </a:rPr>
              <a:t>labs’ managers</a:t>
            </a:r>
          </a:p>
          <a:p>
            <a:r>
              <a:rPr lang="en-US" sz="1200" dirty="0" smtClean="0"/>
              <a:t>{plural-demonstrative}{entity-plural}           </a:t>
            </a:r>
            <a:r>
              <a:rPr lang="en-US" sz="1200" dirty="0" smtClean="0">
                <a:solidFill>
                  <a:srgbClr val="0033CC"/>
                </a:solidFill>
              </a:rPr>
              <a:t>these labs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those labs</a:t>
            </a:r>
          </a:p>
          <a:p>
            <a:r>
              <a:rPr lang="en-US" sz="1200" dirty="0" smtClean="0"/>
              <a:t>{enumerator-each} {entity singular}            </a:t>
            </a:r>
            <a:r>
              <a:rPr lang="en-US" sz="1200" dirty="0" smtClean="0">
                <a:solidFill>
                  <a:srgbClr val="0033CC"/>
                </a:solidFill>
              </a:rPr>
              <a:t>each lab</a:t>
            </a:r>
          </a:p>
          <a:p>
            <a:r>
              <a:rPr lang="en-US" sz="1200" dirty="0" smtClean="0"/>
              <a:t>{quantifier-all} {entity-plural}                       </a:t>
            </a:r>
            <a:r>
              <a:rPr lang="en-US" sz="1200" dirty="0" smtClean="0">
                <a:solidFill>
                  <a:srgbClr val="0033CC"/>
                </a:solidFill>
              </a:rPr>
              <a:t>all labs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3994" y="3970903"/>
            <a:ext cx="364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{quantifier-both} {entity-plural}                   </a:t>
            </a:r>
            <a:r>
              <a:rPr lang="en-US" sz="1200" dirty="0" smtClean="0">
                <a:solidFill>
                  <a:srgbClr val="0033CC"/>
                </a:solidFill>
              </a:rPr>
              <a:t>both labs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3994" y="1746293"/>
            <a:ext cx="3653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{indefinite-article} {entity-singular}              </a:t>
            </a:r>
            <a:r>
              <a:rPr lang="en-US" sz="1200" dirty="0" smtClean="0">
                <a:solidFill>
                  <a:srgbClr val="0033CC"/>
                </a:solidFill>
              </a:rPr>
              <a:t>a lab</a:t>
            </a:r>
          </a:p>
          <a:p>
            <a:r>
              <a:rPr lang="en-US" sz="1200" dirty="0" smtClean="0"/>
              <a:t>{indefinite-some} {entity-singular}            </a:t>
            </a:r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some lab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3994" y="4755145"/>
            <a:ext cx="3651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{enumerator-every} {entity-singular}          </a:t>
            </a:r>
            <a:r>
              <a:rPr lang="en-US" sz="1200" dirty="0" smtClean="0">
                <a:solidFill>
                  <a:srgbClr val="0033CC"/>
                </a:solidFill>
              </a:rPr>
              <a:t>every lab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756235" y="1761784"/>
            <a:ext cx="1804307" cy="692395"/>
            <a:chOff x="5807529" y="773026"/>
            <a:chExt cx="1804307" cy="692395"/>
          </a:xfrm>
        </p:grpSpPr>
        <p:sp>
          <p:nvSpPr>
            <p:cNvPr id="51" name="Rounded Rectangle 50"/>
            <p:cNvSpPr/>
            <p:nvPr/>
          </p:nvSpPr>
          <p:spPr>
            <a:xfrm>
              <a:off x="5807529" y="773026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6600" y="121920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>
              <a:off x="7162800" y="1260667"/>
              <a:ext cx="3503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077063" y="792059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&gt;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105526" y="914400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756235" y="2819400"/>
            <a:ext cx="1804307" cy="692395"/>
            <a:chOff x="5807529" y="773026"/>
            <a:chExt cx="1804307" cy="692395"/>
          </a:xfrm>
        </p:grpSpPr>
        <p:sp>
          <p:nvSpPr>
            <p:cNvPr id="57" name="Rounded Rectangle 56"/>
            <p:cNvSpPr/>
            <p:nvPr/>
          </p:nvSpPr>
          <p:spPr>
            <a:xfrm>
              <a:off x="5807529" y="773026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86600" y="1219200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7162801" y="1260667"/>
              <a:ext cx="2501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077063" y="792059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&gt;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105526" y="914400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756235" y="3705649"/>
            <a:ext cx="1804307" cy="692395"/>
            <a:chOff x="5807529" y="773026"/>
            <a:chExt cx="1804307" cy="692395"/>
          </a:xfrm>
        </p:grpSpPr>
        <p:sp>
          <p:nvSpPr>
            <p:cNvPr id="63" name="Rounded Rectangle 62"/>
            <p:cNvSpPr/>
            <p:nvPr/>
          </p:nvSpPr>
          <p:spPr>
            <a:xfrm>
              <a:off x="5807529" y="773026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086600" y="1219200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>
              <a:off x="7162800" y="1260667"/>
              <a:ext cx="2464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077063" y="792059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6105526" y="914400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756235" y="4585970"/>
            <a:ext cx="1804307" cy="692395"/>
            <a:chOff x="5807529" y="773026"/>
            <a:chExt cx="1804307" cy="692395"/>
          </a:xfrm>
        </p:grpSpPr>
        <p:sp>
          <p:nvSpPr>
            <p:cNvPr id="69" name="Rounded Rectangle 68"/>
            <p:cNvSpPr/>
            <p:nvPr/>
          </p:nvSpPr>
          <p:spPr>
            <a:xfrm>
              <a:off x="5807529" y="773026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86600" y="1219200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>
              <a:off x="7162800" y="1260667"/>
              <a:ext cx="237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7077063" y="792059"/>
              <a:ext cx="5341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=&gt;2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105526" y="914400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756235" y="5562600"/>
            <a:ext cx="1876452" cy="692395"/>
            <a:chOff x="5770964" y="5562600"/>
            <a:chExt cx="1876452" cy="692395"/>
          </a:xfrm>
        </p:grpSpPr>
        <p:sp>
          <p:nvSpPr>
            <p:cNvPr id="75" name="Rounded Rectangle 74"/>
            <p:cNvSpPr/>
            <p:nvPr/>
          </p:nvSpPr>
          <p:spPr>
            <a:xfrm>
              <a:off x="5770964" y="5562600"/>
              <a:ext cx="1804307" cy="6923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815137" y="6008774"/>
              <a:ext cx="8322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QUANTITY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6923315" y="6050241"/>
              <a:ext cx="6061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7040498" y="5581633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&gt; 4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068961" y="5703974"/>
              <a:ext cx="850353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Entity: 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53994" y="5400965"/>
            <a:ext cx="3783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{quantifier-[quantity]} {entity-plural}             </a:t>
            </a:r>
            <a:r>
              <a:rPr lang="en-US" sz="1200" dirty="0" smtClean="0">
                <a:solidFill>
                  <a:srgbClr val="0033CC"/>
                </a:solidFill>
              </a:rPr>
              <a:t>a few labs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some labs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many labs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most labs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                                            N labs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551783" y="2847763"/>
            <a:ext cx="1066800" cy="12234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494245" y="1005170"/>
            <a:ext cx="1071475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5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7563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Ambiguous Query Graphs with Cardinality Constraints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336569" y="830689"/>
            <a:ext cx="2200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“Tell me IAL’s managers.”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1684838" y="3830067"/>
            <a:ext cx="102166" cy="1024090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154314"/>
              <a:gd name="connsiteY0" fmla="*/ 0 h 747548"/>
              <a:gd name="connsiteX1" fmla="*/ 154262 w 154314"/>
              <a:gd name="connsiteY1" fmla="*/ 369605 h 747548"/>
              <a:gd name="connsiteX2" fmla="*/ 18723 w 154314"/>
              <a:gd name="connsiteY2" fmla="*/ 747548 h 747548"/>
              <a:gd name="connsiteX0" fmla="*/ 0 w 154340"/>
              <a:gd name="connsiteY0" fmla="*/ 0 h 747548"/>
              <a:gd name="connsiteX1" fmla="*/ 154262 w 154340"/>
              <a:gd name="connsiteY1" fmla="*/ 369605 h 747548"/>
              <a:gd name="connsiteX2" fmla="*/ 18723 w 154340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40" h="747548">
                <a:moveTo>
                  <a:pt x="0" y="0"/>
                </a:moveTo>
                <a:cubicBezTo>
                  <a:pt x="32845" y="73901"/>
                  <a:pt x="151142" y="245014"/>
                  <a:pt x="154262" y="369605"/>
                </a:cubicBezTo>
                <a:cubicBezTo>
                  <a:pt x="157383" y="494196"/>
                  <a:pt x="65832" y="687538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68956" y="41448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headOf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2362214" y="3111222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218975" y="3234332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059625" y="3093457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389622" y="373007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549023" y="3771829"/>
            <a:ext cx="199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1059625" y="4623788"/>
            <a:ext cx="1804307" cy="864842"/>
            <a:chOff x="3675193" y="5362787"/>
            <a:chExt cx="1804307" cy="864842"/>
          </a:xfrm>
        </p:grpSpPr>
        <p:sp>
          <p:nvSpPr>
            <p:cNvPr id="10" name="Oval 9"/>
            <p:cNvSpPr/>
            <p:nvPr/>
          </p:nvSpPr>
          <p:spPr>
            <a:xfrm>
              <a:off x="3839232" y="5590081"/>
              <a:ext cx="1454459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675193" y="5362787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68810" y="5978806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5168359" y="6019385"/>
              <a:ext cx="1877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2090" y="5362787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4071070" y="1142999"/>
            <a:ext cx="130686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13" idx="0"/>
          </p:cNvCxnSpPr>
          <p:nvPr/>
        </p:nvCxnSpPr>
        <p:spPr>
          <a:xfrm flipH="1">
            <a:off x="1412961" y="1633343"/>
            <a:ext cx="1458537" cy="25115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705878" y="1633343"/>
            <a:ext cx="3412151" cy="2947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780522" y="1555604"/>
            <a:ext cx="1123391" cy="15141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71990" y="1333928"/>
            <a:ext cx="6691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 smtClean="0">
                <a:solidFill>
                  <a:srgbClr val="5800B0"/>
                </a:solidFill>
              </a:rPr>
              <a:t>DetPossessive</a:t>
            </a:r>
            <a:r>
              <a:rPr lang="en-US" sz="1200" dirty="0">
                <a:solidFill>
                  <a:srgbClr val="5800B0"/>
                </a:solidFill>
              </a:rPr>
              <a:t>( </a:t>
            </a:r>
            <a:r>
              <a:rPr lang="en-US" sz="1200" dirty="0" err="1" smtClean="0">
                <a:solidFill>
                  <a:srgbClr val="5800B0"/>
                </a:solidFill>
              </a:rPr>
              <a:t>NP_Singular</a:t>
            </a:r>
            <a:r>
              <a:rPr lang="en-US" sz="1200" dirty="0" smtClean="0">
                <a:solidFill>
                  <a:srgbClr val="5800B0"/>
                </a:solidFill>
              </a:rPr>
              <a:t>(</a:t>
            </a:r>
            <a:r>
              <a:rPr lang="en-US" sz="1200" dirty="0" err="1" smtClean="0">
                <a:solidFill>
                  <a:srgbClr val="5800B0"/>
                </a:solidFill>
              </a:rPr>
              <a:t>NP_Nm</a:t>
            </a:r>
            <a:r>
              <a:rPr lang="en-US" sz="1200" dirty="0" smtClean="0">
                <a:solidFill>
                  <a:srgbClr val="5800B0"/>
                </a:solidFill>
              </a:rPr>
              <a:t>(Prop(IAL))), </a:t>
            </a:r>
            <a:r>
              <a:rPr lang="en-US" sz="1200" dirty="0" err="1" smtClean="0">
                <a:solidFill>
                  <a:srgbClr val="5800B0"/>
                </a:solidFill>
              </a:rPr>
              <a:t>NP_Plural</a:t>
            </a:r>
            <a:r>
              <a:rPr lang="en-US" sz="1200" dirty="0" smtClean="0">
                <a:solidFill>
                  <a:srgbClr val="5800B0"/>
                </a:solidFill>
              </a:rPr>
              <a:t>(</a:t>
            </a:r>
            <a:r>
              <a:rPr lang="en-US" sz="1200" dirty="0" err="1" smtClean="0">
                <a:solidFill>
                  <a:srgbClr val="5800B0"/>
                </a:solidFill>
              </a:rPr>
              <a:t>Comm</a:t>
            </a:r>
            <a:r>
              <a:rPr lang="en-US" sz="1200" dirty="0" smtClean="0">
                <a:solidFill>
                  <a:srgbClr val="5800B0"/>
                </a:solidFill>
              </a:rPr>
              <a:t>(manager))</a:t>
            </a:r>
            <a:endParaRPr lang="en-US" sz="1200" dirty="0">
              <a:solidFill>
                <a:srgbClr val="5800B0"/>
              </a:solidFill>
            </a:endParaRPr>
          </a:p>
          <a:p>
            <a:pPr lvl="0"/>
            <a:r>
              <a:rPr lang="en-US" sz="1200" dirty="0">
                <a:solidFill>
                  <a:srgbClr val="5800B0"/>
                </a:solidFill>
              </a:rPr>
              <a:t>                 </a:t>
            </a:r>
          </a:p>
        </p:txBody>
      </p:sp>
      <p:sp>
        <p:nvSpPr>
          <p:cNvPr id="36" name="Freeform 35"/>
          <p:cNvSpPr/>
          <p:nvPr/>
        </p:nvSpPr>
        <p:spPr>
          <a:xfrm flipH="1">
            <a:off x="6738305" y="3617894"/>
            <a:ext cx="98145" cy="89278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891130" y="3830067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memberOf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7311503" y="2882998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168264" y="3006108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008914" y="2865233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338911" y="350185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7498312" y="3543605"/>
            <a:ext cx="199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6008914" y="4283384"/>
            <a:ext cx="1804307" cy="864842"/>
            <a:chOff x="3675193" y="5362787"/>
            <a:chExt cx="1804307" cy="864842"/>
          </a:xfrm>
        </p:grpSpPr>
        <p:sp>
          <p:nvSpPr>
            <p:cNvPr id="46" name="Oval 45"/>
            <p:cNvSpPr/>
            <p:nvPr/>
          </p:nvSpPr>
          <p:spPr>
            <a:xfrm>
              <a:off x="3839232" y="5590081"/>
              <a:ext cx="1454459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675193" y="5362787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068810" y="5978806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>
              <a:off x="5168359" y="6019385"/>
              <a:ext cx="1877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982090" y="5362787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 flipH="1">
            <a:off x="8017869" y="4882281"/>
            <a:ext cx="269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74181" y="5686112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&gt; 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130942" y="5809222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971592" y="5668347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 flipH="1">
            <a:off x="6735388" y="4920932"/>
            <a:ext cx="98145" cy="89278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118029" y="5233733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headOf</a:t>
            </a:r>
            <a:endParaRPr lang="en-US" sz="1200" dirty="0"/>
          </a:p>
        </p:txBody>
      </p:sp>
      <p:cxnSp>
        <p:nvCxnSpPr>
          <p:cNvPr id="12" name="Straight Arrow Connector 11"/>
          <p:cNvCxnSpPr>
            <a:stCxn id="30" idx="6"/>
          </p:cNvCxnSpPr>
          <p:nvPr/>
        </p:nvCxnSpPr>
        <p:spPr>
          <a:xfrm flipV="1">
            <a:off x="2673434" y="3525878"/>
            <a:ext cx="1136566" cy="47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29245" y="3253663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orgName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3810992" y="337843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IAL</a:t>
            </a:r>
            <a:endParaRPr lang="en-US" sz="1200" u="sng" dirty="0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625442" y="3279263"/>
            <a:ext cx="1136566" cy="47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881253" y="3007048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orgName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8763000" y="313181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IAL</a:t>
            </a:r>
            <a:endParaRPr lang="en-US" sz="1200" u="sng" dirty="0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2871498" y="1633343"/>
            <a:ext cx="3062771" cy="222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13" idx="3"/>
          </p:cNvCxnSpPr>
          <p:nvPr/>
        </p:nvCxnSpPr>
        <p:spPr>
          <a:xfrm flipH="1">
            <a:off x="1756965" y="1562689"/>
            <a:ext cx="5327047" cy="2720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6553200" y="1562689"/>
            <a:ext cx="530812" cy="37176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118029" y="1633343"/>
            <a:ext cx="1403175" cy="265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903913" y="1564760"/>
            <a:ext cx="3457940" cy="13557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474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Example—Screen Shots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03" y="1049888"/>
            <a:ext cx="86296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4" y="2838936"/>
            <a:ext cx="58293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4" y="4133850"/>
            <a:ext cx="16573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04" y="762000"/>
            <a:ext cx="15144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03" y="4419600"/>
            <a:ext cx="75628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28600" y="3810000"/>
            <a:ext cx="8610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7715" y="3495869"/>
            <a:ext cx="354174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3028" y="885630"/>
            <a:ext cx="354174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93028" y="4219575"/>
            <a:ext cx="354174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7003" y="6221575"/>
            <a:ext cx="354174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9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Opportunity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4757557"/>
            </a:avLst>
          </a:prstGeom>
          <a:ln w="19050">
            <a:solidFill>
              <a:srgbClr val="FFB9B9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14" descr="Image result for gold st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47800" y="5486400"/>
            <a:ext cx="10871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ASR</a:t>
            </a:r>
          </a:p>
          <a:p>
            <a:r>
              <a:rPr lang="en-US" sz="1200" dirty="0" smtClean="0"/>
              <a:t>(Automatic</a:t>
            </a:r>
          </a:p>
          <a:p>
            <a:r>
              <a:rPr lang="en-US" sz="1200" dirty="0" smtClean="0"/>
              <a:t> Speech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Recognition)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4600" y="5734879"/>
            <a:ext cx="13356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TTS</a:t>
            </a:r>
          </a:p>
          <a:p>
            <a:r>
              <a:rPr lang="en-US" sz="1200" dirty="0" smtClean="0"/>
              <a:t>(Text To Speech)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0192" y="3124200"/>
            <a:ext cx="10374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NLP</a:t>
            </a:r>
          </a:p>
          <a:p>
            <a:r>
              <a:rPr lang="en-US" sz="1200" dirty="0" smtClean="0"/>
              <a:t>(Natural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Language</a:t>
            </a:r>
          </a:p>
          <a:p>
            <a:r>
              <a:rPr lang="en-US" sz="1200" dirty="0" smtClean="0"/>
              <a:t> Processing)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15200" y="2998113"/>
            <a:ext cx="10374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NLG</a:t>
            </a:r>
          </a:p>
          <a:p>
            <a:r>
              <a:rPr lang="en-US" sz="1200" dirty="0" smtClean="0"/>
              <a:t>(Natural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Language</a:t>
            </a:r>
          </a:p>
          <a:p>
            <a:r>
              <a:rPr lang="en-US" sz="1200" dirty="0" smtClean="0"/>
              <a:t> Generation)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6194" y="78231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Dialog Manager</a:t>
            </a:r>
          </a:p>
        </p:txBody>
      </p:sp>
      <p:sp>
        <p:nvSpPr>
          <p:cNvPr id="26" name="Arc 25"/>
          <p:cNvSpPr/>
          <p:nvPr/>
        </p:nvSpPr>
        <p:spPr>
          <a:xfrm>
            <a:off x="2667000" y="2037618"/>
            <a:ext cx="3581400" cy="3478887"/>
          </a:xfrm>
          <a:prstGeom prst="arc">
            <a:avLst>
              <a:gd name="adj1" fmla="val 5332984"/>
              <a:gd name="adj2" fmla="val 5293470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/>
          <p:cNvSpPr/>
          <p:nvPr/>
        </p:nvSpPr>
        <p:spPr>
          <a:xfrm>
            <a:off x="3619500" y="2965270"/>
            <a:ext cx="1676400" cy="1623583"/>
          </a:xfrm>
          <a:prstGeom prst="arc">
            <a:avLst>
              <a:gd name="adj1" fmla="val 5340453"/>
              <a:gd name="adj2" fmla="val 5143372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2299822" y="2795308"/>
            <a:ext cx="4131340" cy="3342684"/>
          </a:xfrm>
          <a:custGeom>
            <a:avLst/>
            <a:gdLst>
              <a:gd name="connsiteX0" fmla="*/ 1911989 w 4024819"/>
              <a:gd name="connsiteY0" fmla="*/ 3261632 h 3261632"/>
              <a:gd name="connsiteX1" fmla="*/ 53371 w 4024819"/>
              <a:gd name="connsiteY1" fmla="*/ 1979484 h 3261632"/>
              <a:gd name="connsiteX2" fmla="*/ 679536 w 4024819"/>
              <a:gd name="connsiteY2" fmla="*/ 309710 h 3261632"/>
              <a:gd name="connsiteX3" fmla="*/ 2488458 w 4024819"/>
              <a:gd name="connsiteY3" fmla="*/ 11536 h 3261632"/>
              <a:gd name="connsiteX4" fmla="*/ 3889876 w 4024819"/>
              <a:gd name="connsiteY4" fmla="*/ 478676 h 3261632"/>
              <a:gd name="connsiteX5" fmla="*/ 3850119 w 4024819"/>
              <a:gd name="connsiteY5" fmla="*/ 2685163 h 3261632"/>
              <a:gd name="connsiteX6" fmla="*/ 2836328 w 4024819"/>
              <a:gd name="connsiteY6" fmla="*/ 3241754 h 3261632"/>
              <a:gd name="connsiteX7" fmla="*/ 2836328 w 4024819"/>
              <a:gd name="connsiteY7" fmla="*/ 3241754 h 3261632"/>
              <a:gd name="connsiteX0" fmla="*/ 1967476 w 4080306"/>
              <a:gd name="connsiteY0" fmla="*/ 3261632 h 3261632"/>
              <a:gd name="connsiteX1" fmla="*/ 108858 w 4080306"/>
              <a:gd name="connsiteY1" fmla="*/ 1979484 h 3261632"/>
              <a:gd name="connsiteX2" fmla="*/ 735023 w 4080306"/>
              <a:gd name="connsiteY2" fmla="*/ 309710 h 3261632"/>
              <a:gd name="connsiteX3" fmla="*/ 2543945 w 4080306"/>
              <a:gd name="connsiteY3" fmla="*/ 11536 h 3261632"/>
              <a:gd name="connsiteX4" fmla="*/ 3945363 w 4080306"/>
              <a:gd name="connsiteY4" fmla="*/ 478676 h 3261632"/>
              <a:gd name="connsiteX5" fmla="*/ 3905606 w 4080306"/>
              <a:gd name="connsiteY5" fmla="*/ 2685163 h 3261632"/>
              <a:gd name="connsiteX6" fmla="*/ 2891815 w 4080306"/>
              <a:gd name="connsiteY6" fmla="*/ 3241754 h 3261632"/>
              <a:gd name="connsiteX7" fmla="*/ 2891815 w 4080306"/>
              <a:gd name="connsiteY7" fmla="*/ 3241754 h 3261632"/>
              <a:gd name="connsiteX0" fmla="*/ 1871163 w 4022504"/>
              <a:gd name="connsiteY0" fmla="*/ 3440536 h 3440536"/>
              <a:gd name="connsiteX1" fmla="*/ 51056 w 4022504"/>
              <a:gd name="connsiteY1" fmla="*/ 1979484 h 3440536"/>
              <a:gd name="connsiteX2" fmla="*/ 677221 w 4022504"/>
              <a:gd name="connsiteY2" fmla="*/ 309710 h 3440536"/>
              <a:gd name="connsiteX3" fmla="*/ 2486143 w 4022504"/>
              <a:gd name="connsiteY3" fmla="*/ 11536 h 3440536"/>
              <a:gd name="connsiteX4" fmla="*/ 3887561 w 4022504"/>
              <a:gd name="connsiteY4" fmla="*/ 478676 h 3440536"/>
              <a:gd name="connsiteX5" fmla="*/ 3847804 w 4022504"/>
              <a:gd name="connsiteY5" fmla="*/ 2685163 h 3440536"/>
              <a:gd name="connsiteX6" fmla="*/ 2834013 w 4022504"/>
              <a:gd name="connsiteY6" fmla="*/ 3241754 h 3440536"/>
              <a:gd name="connsiteX7" fmla="*/ 2834013 w 4022504"/>
              <a:gd name="connsiteY7" fmla="*/ 3241754 h 3440536"/>
              <a:gd name="connsiteX0" fmla="*/ 1871163 w 4022504"/>
              <a:gd name="connsiteY0" fmla="*/ 3440536 h 3440536"/>
              <a:gd name="connsiteX1" fmla="*/ 51056 w 4022504"/>
              <a:gd name="connsiteY1" fmla="*/ 1979484 h 3440536"/>
              <a:gd name="connsiteX2" fmla="*/ 677221 w 4022504"/>
              <a:gd name="connsiteY2" fmla="*/ 309710 h 3440536"/>
              <a:gd name="connsiteX3" fmla="*/ 2486143 w 4022504"/>
              <a:gd name="connsiteY3" fmla="*/ 11536 h 3440536"/>
              <a:gd name="connsiteX4" fmla="*/ 3887561 w 4022504"/>
              <a:gd name="connsiteY4" fmla="*/ 478676 h 3440536"/>
              <a:gd name="connsiteX5" fmla="*/ 3847804 w 4022504"/>
              <a:gd name="connsiteY5" fmla="*/ 2685163 h 3440536"/>
              <a:gd name="connsiteX6" fmla="*/ 2834013 w 4022504"/>
              <a:gd name="connsiteY6" fmla="*/ 3241754 h 3440536"/>
              <a:gd name="connsiteX7" fmla="*/ 2834013 w 4022504"/>
              <a:gd name="connsiteY7" fmla="*/ 3241754 h 3440536"/>
              <a:gd name="connsiteX0" fmla="*/ 1873981 w 4025322"/>
              <a:gd name="connsiteY0" fmla="*/ 3492175 h 3492175"/>
              <a:gd name="connsiteX1" fmla="*/ 53874 w 4025322"/>
              <a:gd name="connsiteY1" fmla="*/ 2031123 h 3492175"/>
              <a:gd name="connsiteX2" fmla="*/ 660784 w 4025322"/>
              <a:gd name="connsiteY2" fmla="*/ 222201 h 3492175"/>
              <a:gd name="connsiteX3" fmla="*/ 2488961 w 4025322"/>
              <a:gd name="connsiteY3" fmla="*/ 63175 h 3492175"/>
              <a:gd name="connsiteX4" fmla="*/ 3890379 w 4025322"/>
              <a:gd name="connsiteY4" fmla="*/ 530315 h 3492175"/>
              <a:gd name="connsiteX5" fmla="*/ 3850622 w 4025322"/>
              <a:gd name="connsiteY5" fmla="*/ 2736802 h 3492175"/>
              <a:gd name="connsiteX6" fmla="*/ 2836831 w 4025322"/>
              <a:gd name="connsiteY6" fmla="*/ 3293393 h 3492175"/>
              <a:gd name="connsiteX7" fmla="*/ 2836831 w 4025322"/>
              <a:gd name="connsiteY7" fmla="*/ 3293393 h 3492175"/>
              <a:gd name="connsiteX0" fmla="*/ 1871557 w 4035858"/>
              <a:gd name="connsiteY0" fmla="*/ 3480566 h 3480566"/>
              <a:gd name="connsiteX1" fmla="*/ 51450 w 4035858"/>
              <a:gd name="connsiteY1" fmla="*/ 2019514 h 3480566"/>
              <a:gd name="connsiteX2" fmla="*/ 658360 w 4035858"/>
              <a:gd name="connsiteY2" fmla="*/ 210592 h 3480566"/>
              <a:gd name="connsiteX3" fmla="*/ 2303607 w 4035858"/>
              <a:gd name="connsiteY3" fmla="*/ 71444 h 3480566"/>
              <a:gd name="connsiteX4" fmla="*/ 3887955 w 4035858"/>
              <a:gd name="connsiteY4" fmla="*/ 518706 h 3480566"/>
              <a:gd name="connsiteX5" fmla="*/ 3848198 w 4035858"/>
              <a:gd name="connsiteY5" fmla="*/ 2725193 h 3480566"/>
              <a:gd name="connsiteX6" fmla="*/ 2834407 w 4035858"/>
              <a:gd name="connsiteY6" fmla="*/ 3281784 h 3480566"/>
              <a:gd name="connsiteX7" fmla="*/ 2834407 w 4035858"/>
              <a:gd name="connsiteY7" fmla="*/ 3281784 h 3480566"/>
              <a:gd name="connsiteX0" fmla="*/ 1871557 w 4076901"/>
              <a:gd name="connsiteY0" fmla="*/ 3497383 h 3497383"/>
              <a:gd name="connsiteX1" fmla="*/ 51450 w 4076901"/>
              <a:gd name="connsiteY1" fmla="*/ 2036331 h 3497383"/>
              <a:gd name="connsiteX2" fmla="*/ 658360 w 4076901"/>
              <a:gd name="connsiteY2" fmla="*/ 227409 h 3497383"/>
              <a:gd name="connsiteX3" fmla="*/ 2303607 w 4076901"/>
              <a:gd name="connsiteY3" fmla="*/ 88261 h 3497383"/>
              <a:gd name="connsiteX4" fmla="*/ 3945723 w 4076901"/>
              <a:gd name="connsiteY4" fmla="*/ 247288 h 3497383"/>
              <a:gd name="connsiteX5" fmla="*/ 3848198 w 4076901"/>
              <a:gd name="connsiteY5" fmla="*/ 2742010 h 3497383"/>
              <a:gd name="connsiteX6" fmla="*/ 2834407 w 4076901"/>
              <a:gd name="connsiteY6" fmla="*/ 3298601 h 3497383"/>
              <a:gd name="connsiteX7" fmla="*/ 2834407 w 4076901"/>
              <a:gd name="connsiteY7" fmla="*/ 3298601 h 3497383"/>
              <a:gd name="connsiteX0" fmla="*/ 1871557 w 4076901"/>
              <a:gd name="connsiteY0" fmla="*/ 3497383 h 3497383"/>
              <a:gd name="connsiteX1" fmla="*/ 51450 w 4076901"/>
              <a:gd name="connsiteY1" fmla="*/ 2036331 h 3497383"/>
              <a:gd name="connsiteX2" fmla="*/ 658360 w 4076901"/>
              <a:gd name="connsiteY2" fmla="*/ 227409 h 3497383"/>
              <a:gd name="connsiteX3" fmla="*/ 2303607 w 4076901"/>
              <a:gd name="connsiteY3" fmla="*/ 88261 h 3497383"/>
              <a:gd name="connsiteX4" fmla="*/ 3945723 w 4076901"/>
              <a:gd name="connsiteY4" fmla="*/ 247288 h 3497383"/>
              <a:gd name="connsiteX5" fmla="*/ 3848198 w 4076901"/>
              <a:gd name="connsiteY5" fmla="*/ 2742010 h 3497383"/>
              <a:gd name="connsiteX6" fmla="*/ 2834407 w 4076901"/>
              <a:gd name="connsiteY6" fmla="*/ 3298601 h 3497383"/>
              <a:gd name="connsiteX7" fmla="*/ 2805523 w 4076901"/>
              <a:gd name="connsiteY7" fmla="*/ 3179331 h 3497383"/>
              <a:gd name="connsiteX0" fmla="*/ 1871557 w 4076901"/>
              <a:gd name="connsiteY0" fmla="*/ 3497383 h 3497383"/>
              <a:gd name="connsiteX1" fmla="*/ 51450 w 4076901"/>
              <a:gd name="connsiteY1" fmla="*/ 2036331 h 3497383"/>
              <a:gd name="connsiteX2" fmla="*/ 658360 w 4076901"/>
              <a:gd name="connsiteY2" fmla="*/ 227409 h 3497383"/>
              <a:gd name="connsiteX3" fmla="*/ 2303607 w 4076901"/>
              <a:gd name="connsiteY3" fmla="*/ 88261 h 3497383"/>
              <a:gd name="connsiteX4" fmla="*/ 3945723 w 4076901"/>
              <a:gd name="connsiteY4" fmla="*/ 247288 h 3497383"/>
              <a:gd name="connsiteX5" fmla="*/ 3848198 w 4076901"/>
              <a:gd name="connsiteY5" fmla="*/ 2742010 h 3497383"/>
              <a:gd name="connsiteX6" fmla="*/ 2834407 w 4076901"/>
              <a:gd name="connsiteY6" fmla="*/ 3298601 h 3497383"/>
              <a:gd name="connsiteX7" fmla="*/ 2651477 w 4076901"/>
              <a:gd name="connsiteY7" fmla="*/ 3388053 h 3497383"/>
              <a:gd name="connsiteX0" fmla="*/ 1871557 w 4084937"/>
              <a:gd name="connsiteY0" fmla="*/ 3497383 h 3497383"/>
              <a:gd name="connsiteX1" fmla="*/ 51450 w 4084937"/>
              <a:gd name="connsiteY1" fmla="*/ 2036331 h 3497383"/>
              <a:gd name="connsiteX2" fmla="*/ 658360 w 4084937"/>
              <a:gd name="connsiteY2" fmla="*/ 227409 h 3497383"/>
              <a:gd name="connsiteX3" fmla="*/ 2303607 w 4084937"/>
              <a:gd name="connsiteY3" fmla="*/ 88261 h 3497383"/>
              <a:gd name="connsiteX4" fmla="*/ 3945723 w 4084937"/>
              <a:gd name="connsiteY4" fmla="*/ 247288 h 3497383"/>
              <a:gd name="connsiteX5" fmla="*/ 3848198 w 4084937"/>
              <a:gd name="connsiteY5" fmla="*/ 2742010 h 3497383"/>
              <a:gd name="connsiteX6" fmla="*/ 2651477 w 4084937"/>
              <a:gd name="connsiteY6" fmla="*/ 3388053 h 3497383"/>
              <a:gd name="connsiteX0" fmla="*/ 1871557 w 4079380"/>
              <a:gd name="connsiteY0" fmla="*/ 3497383 h 3497383"/>
              <a:gd name="connsiteX1" fmla="*/ 51450 w 4079380"/>
              <a:gd name="connsiteY1" fmla="*/ 2036331 h 3497383"/>
              <a:gd name="connsiteX2" fmla="*/ 658360 w 4079380"/>
              <a:gd name="connsiteY2" fmla="*/ 227409 h 3497383"/>
              <a:gd name="connsiteX3" fmla="*/ 2303607 w 4079380"/>
              <a:gd name="connsiteY3" fmla="*/ 88261 h 3497383"/>
              <a:gd name="connsiteX4" fmla="*/ 3945723 w 4079380"/>
              <a:gd name="connsiteY4" fmla="*/ 247288 h 3497383"/>
              <a:gd name="connsiteX5" fmla="*/ 3848198 w 4079380"/>
              <a:gd name="connsiteY5" fmla="*/ 2742010 h 3497383"/>
              <a:gd name="connsiteX6" fmla="*/ 2776640 w 4079380"/>
              <a:gd name="connsiteY6" fmla="*/ 3477505 h 3497383"/>
              <a:gd name="connsiteX0" fmla="*/ 1871557 w 4079380"/>
              <a:gd name="connsiteY0" fmla="*/ 3497383 h 3497383"/>
              <a:gd name="connsiteX1" fmla="*/ 51450 w 4079380"/>
              <a:gd name="connsiteY1" fmla="*/ 2036331 h 3497383"/>
              <a:gd name="connsiteX2" fmla="*/ 658360 w 4079380"/>
              <a:gd name="connsiteY2" fmla="*/ 227409 h 3497383"/>
              <a:gd name="connsiteX3" fmla="*/ 2303607 w 4079380"/>
              <a:gd name="connsiteY3" fmla="*/ 88261 h 3497383"/>
              <a:gd name="connsiteX4" fmla="*/ 3945723 w 4079380"/>
              <a:gd name="connsiteY4" fmla="*/ 247288 h 3497383"/>
              <a:gd name="connsiteX5" fmla="*/ 3848198 w 4079380"/>
              <a:gd name="connsiteY5" fmla="*/ 2742010 h 3497383"/>
              <a:gd name="connsiteX6" fmla="*/ 2776640 w 4079380"/>
              <a:gd name="connsiteY6" fmla="*/ 3477505 h 3497383"/>
              <a:gd name="connsiteX0" fmla="*/ 1871557 w 4249918"/>
              <a:gd name="connsiteY0" fmla="*/ 3467621 h 3467621"/>
              <a:gd name="connsiteX1" fmla="*/ 51450 w 4249918"/>
              <a:gd name="connsiteY1" fmla="*/ 2006569 h 3467621"/>
              <a:gd name="connsiteX2" fmla="*/ 658360 w 4249918"/>
              <a:gd name="connsiteY2" fmla="*/ 197647 h 3467621"/>
              <a:gd name="connsiteX3" fmla="*/ 2303607 w 4249918"/>
              <a:gd name="connsiteY3" fmla="*/ 58499 h 3467621"/>
              <a:gd name="connsiteX4" fmla="*/ 3945723 w 4249918"/>
              <a:gd name="connsiteY4" fmla="*/ 217526 h 3467621"/>
              <a:gd name="connsiteX5" fmla="*/ 4146663 w 4249918"/>
              <a:gd name="connsiteY5" fmla="*/ 2274927 h 3467621"/>
              <a:gd name="connsiteX6" fmla="*/ 2776640 w 4249918"/>
              <a:gd name="connsiteY6" fmla="*/ 3447743 h 3467621"/>
              <a:gd name="connsiteX0" fmla="*/ 1871557 w 4221847"/>
              <a:gd name="connsiteY0" fmla="*/ 3466961 h 3466961"/>
              <a:gd name="connsiteX1" fmla="*/ 51450 w 4221847"/>
              <a:gd name="connsiteY1" fmla="*/ 2005909 h 3466961"/>
              <a:gd name="connsiteX2" fmla="*/ 658360 w 4221847"/>
              <a:gd name="connsiteY2" fmla="*/ 196987 h 3466961"/>
              <a:gd name="connsiteX3" fmla="*/ 2303607 w 4221847"/>
              <a:gd name="connsiteY3" fmla="*/ 57839 h 3466961"/>
              <a:gd name="connsiteX4" fmla="*/ 3945723 w 4221847"/>
              <a:gd name="connsiteY4" fmla="*/ 216866 h 3466961"/>
              <a:gd name="connsiteX5" fmla="*/ 4108152 w 4221847"/>
              <a:gd name="connsiteY5" fmla="*/ 2264328 h 3466961"/>
              <a:gd name="connsiteX6" fmla="*/ 2776640 w 4221847"/>
              <a:gd name="connsiteY6" fmla="*/ 3447083 h 3466961"/>
              <a:gd name="connsiteX0" fmla="*/ 1765389 w 4115679"/>
              <a:gd name="connsiteY0" fmla="*/ 3466961 h 3466961"/>
              <a:gd name="connsiteX1" fmla="*/ 60817 w 4115679"/>
              <a:gd name="connsiteY1" fmla="*/ 1936335 h 3466961"/>
              <a:gd name="connsiteX2" fmla="*/ 552192 w 4115679"/>
              <a:gd name="connsiteY2" fmla="*/ 196987 h 3466961"/>
              <a:gd name="connsiteX3" fmla="*/ 2197439 w 4115679"/>
              <a:gd name="connsiteY3" fmla="*/ 57839 h 3466961"/>
              <a:gd name="connsiteX4" fmla="*/ 3839555 w 4115679"/>
              <a:gd name="connsiteY4" fmla="*/ 216866 h 3466961"/>
              <a:gd name="connsiteX5" fmla="*/ 4001984 w 4115679"/>
              <a:gd name="connsiteY5" fmla="*/ 2264328 h 3466961"/>
              <a:gd name="connsiteX6" fmla="*/ 2670472 w 4115679"/>
              <a:gd name="connsiteY6" fmla="*/ 3447083 h 3466961"/>
              <a:gd name="connsiteX0" fmla="*/ 1857726 w 4121365"/>
              <a:gd name="connsiteY0" fmla="*/ 3258239 h 3447083"/>
              <a:gd name="connsiteX1" fmla="*/ 66503 w 4121365"/>
              <a:gd name="connsiteY1" fmla="*/ 1936335 h 3447083"/>
              <a:gd name="connsiteX2" fmla="*/ 557878 w 4121365"/>
              <a:gd name="connsiteY2" fmla="*/ 196987 h 3447083"/>
              <a:gd name="connsiteX3" fmla="*/ 2203125 w 4121365"/>
              <a:gd name="connsiteY3" fmla="*/ 57839 h 3447083"/>
              <a:gd name="connsiteX4" fmla="*/ 3845241 w 4121365"/>
              <a:gd name="connsiteY4" fmla="*/ 216866 h 3447083"/>
              <a:gd name="connsiteX5" fmla="*/ 4007670 w 4121365"/>
              <a:gd name="connsiteY5" fmla="*/ 2264328 h 3447083"/>
              <a:gd name="connsiteX6" fmla="*/ 2676158 w 4121365"/>
              <a:gd name="connsiteY6" fmla="*/ 3447083 h 3447083"/>
              <a:gd name="connsiteX0" fmla="*/ 1857726 w 4129060"/>
              <a:gd name="connsiteY0" fmla="*/ 3258239 h 3258239"/>
              <a:gd name="connsiteX1" fmla="*/ 66503 w 4129060"/>
              <a:gd name="connsiteY1" fmla="*/ 1936335 h 3258239"/>
              <a:gd name="connsiteX2" fmla="*/ 557878 w 4129060"/>
              <a:gd name="connsiteY2" fmla="*/ 196987 h 3258239"/>
              <a:gd name="connsiteX3" fmla="*/ 2203125 w 4129060"/>
              <a:gd name="connsiteY3" fmla="*/ 57839 h 3258239"/>
              <a:gd name="connsiteX4" fmla="*/ 3845241 w 4129060"/>
              <a:gd name="connsiteY4" fmla="*/ 216866 h 3258239"/>
              <a:gd name="connsiteX5" fmla="*/ 4007670 w 4129060"/>
              <a:gd name="connsiteY5" fmla="*/ 2264328 h 3258239"/>
              <a:gd name="connsiteX6" fmla="*/ 2570252 w 4129060"/>
              <a:gd name="connsiteY6" fmla="*/ 3228422 h 3258239"/>
              <a:gd name="connsiteX0" fmla="*/ 1857726 w 4150073"/>
              <a:gd name="connsiteY0" fmla="*/ 3249759 h 3249759"/>
              <a:gd name="connsiteX1" fmla="*/ 66503 w 4150073"/>
              <a:gd name="connsiteY1" fmla="*/ 1927855 h 3249759"/>
              <a:gd name="connsiteX2" fmla="*/ 557878 w 4150073"/>
              <a:gd name="connsiteY2" fmla="*/ 188507 h 3249759"/>
              <a:gd name="connsiteX3" fmla="*/ 2203125 w 4150073"/>
              <a:gd name="connsiteY3" fmla="*/ 49359 h 3249759"/>
              <a:gd name="connsiteX4" fmla="*/ 3845241 w 4150073"/>
              <a:gd name="connsiteY4" fmla="*/ 208386 h 3249759"/>
              <a:gd name="connsiteX5" fmla="*/ 4036553 w 4150073"/>
              <a:gd name="connsiteY5" fmla="*/ 2096822 h 3249759"/>
              <a:gd name="connsiteX6" fmla="*/ 2570252 w 4150073"/>
              <a:gd name="connsiteY6" fmla="*/ 3219942 h 3249759"/>
              <a:gd name="connsiteX0" fmla="*/ 1857726 w 4098087"/>
              <a:gd name="connsiteY0" fmla="*/ 3269472 h 3269472"/>
              <a:gd name="connsiteX1" fmla="*/ 66503 w 4098087"/>
              <a:gd name="connsiteY1" fmla="*/ 1947568 h 3269472"/>
              <a:gd name="connsiteX2" fmla="*/ 557878 w 4098087"/>
              <a:gd name="connsiteY2" fmla="*/ 208220 h 3269472"/>
              <a:gd name="connsiteX3" fmla="*/ 2203125 w 4098087"/>
              <a:gd name="connsiteY3" fmla="*/ 69072 h 3269472"/>
              <a:gd name="connsiteX4" fmla="*/ 3662311 w 4098087"/>
              <a:gd name="connsiteY4" fmla="*/ 546151 h 3269472"/>
              <a:gd name="connsiteX5" fmla="*/ 4036553 w 4098087"/>
              <a:gd name="connsiteY5" fmla="*/ 2116535 h 3269472"/>
              <a:gd name="connsiteX6" fmla="*/ 2570252 w 4098087"/>
              <a:gd name="connsiteY6" fmla="*/ 3239655 h 3269472"/>
              <a:gd name="connsiteX0" fmla="*/ 1857726 w 4096119"/>
              <a:gd name="connsiteY0" fmla="*/ 3264402 h 3264402"/>
              <a:gd name="connsiteX1" fmla="*/ 66503 w 4096119"/>
              <a:gd name="connsiteY1" fmla="*/ 1942498 h 3264402"/>
              <a:gd name="connsiteX2" fmla="*/ 557878 w 4096119"/>
              <a:gd name="connsiteY2" fmla="*/ 203150 h 3264402"/>
              <a:gd name="connsiteX3" fmla="*/ 2203125 w 4096119"/>
              <a:gd name="connsiteY3" fmla="*/ 64002 h 3264402"/>
              <a:gd name="connsiteX4" fmla="*/ 3652683 w 4096119"/>
              <a:gd name="connsiteY4" fmla="*/ 461568 h 3264402"/>
              <a:gd name="connsiteX5" fmla="*/ 4036553 w 4096119"/>
              <a:gd name="connsiteY5" fmla="*/ 2111465 h 3264402"/>
              <a:gd name="connsiteX6" fmla="*/ 2570252 w 4096119"/>
              <a:gd name="connsiteY6" fmla="*/ 3234585 h 3264402"/>
              <a:gd name="connsiteX0" fmla="*/ 1857555 w 4096142"/>
              <a:gd name="connsiteY0" fmla="*/ 3282228 h 3282228"/>
              <a:gd name="connsiteX1" fmla="*/ 66332 w 4096142"/>
              <a:gd name="connsiteY1" fmla="*/ 1960324 h 3282228"/>
              <a:gd name="connsiteX2" fmla="*/ 557707 w 4096142"/>
              <a:gd name="connsiteY2" fmla="*/ 220976 h 3282228"/>
              <a:gd name="connsiteX3" fmla="*/ 2193326 w 4096142"/>
              <a:gd name="connsiteY3" fmla="*/ 52011 h 3282228"/>
              <a:gd name="connsiteX4" fmla="*/ 3652512 w 4096142"/>
              <a:gd name="connsiteY4" fmla="*/ 479394 h 3282228"/>
              <a:gd name="connsiteX5" fmla="*/ 4036382 w 4096142"/>
              <a:gd name="connsiteY5" fmla="*/ 2129291 h 3282228"/>
              <a:gd name="connsiteX6" fmla="*/ 2570081 w 4096142"/>
              <a:gd name="connsiteY6" fmla="*/ 3252411 h 3282228"/>
              <a:gd name="connsiteX0" fmla="*/ 1858071 w 4096078"/>
              <a:gd name="connsiteY0" fmla="*/ 3288541 h 3288541"/>
              <a:gd name="connsiteX1" fmla="*/ 66848 w 4096078"/>
              <a:gd name="connsiteY1" fmla="*/ 1966637 h 3288541"/>
              <a:gd name="connsiteX2" fmla="*/ 558223 w 4096078"/>
              <a:gd name="connsiteY2" fmla="*/ 227289 h 3288541"/>
              <a:gd name="connsiteX3" fmla="*/ 2222726 w 4096078"/>
              <a:gd name="connsiteY3" fmla="*/ 48385 h 3288541"/>
              <a:gd name="connsiteX4" fmla="*/ 3653028 w 4096078"/>
              <a:gd name="connsiteY4" fmla="*/ 485707 h 3288541"/>
              <a:gd name="connsiteX5" fmla="*/ 4036898 w 4096078"/>
              <a:gd name="connsiteY5" fmla="*/ 2135604 h 3288541"/>
              <a:gd name="connsiteX6" fmla="*/ 2570597 w 4096078"/>
              <a:gd name="connsiteY6" fmla="*/ 3258724 h 3288541"/>
              <a:gd name="connsiteX0" fmla="*/ 1858071 w 4112799"/>
              <a:gd name="connsiteY0" fmla="*/ 3288541 h 3288541"/>
              <a:gd name="connsiteX1" fmla="*/ 66848 w 4112799"/>
              <a:gd name="connsiteY1" fmla="*/ 1966637 h 3288541"/>
              <a:gd name="connsiteX2" fmla="*/ 558223 w 4112799"/>
              <a:gd name="connsiteY2" fmla="*/ 227289 h 3288541"/>
              <a:gd name="connsiteX3" fmla="*/ 2222726 w 4112799"/>
              <a:gd name="connsiteY3" fmla="*/ 48385 h 3288541"/>
              <a:gd name="connsiteX4" fmla="*/ 3653028 w 4112799"/>
              <a:gd name="connsiteY4" fmla="*/ 485707 h 3288541"/>
              <a:gd name="connsiteX5" fmla="*/ 4036898 w 4112799"/>
              <a:gd name="connsiteY5" fmla="*/ 2135604 h 3288541"/>
              <a:gd name="connsiteX6" fmla="*/ 2570597 w 4112799"/>
              <a:gd name="connsiteY6" fmla="*/ 3258724 h 3288541"/>
              <a:gd name="connsiteX0" fmla="*/ 1822712 w 4077440"/>
              <a:gd name="connsiteY0" fmla="*/ 3263472 h 3263472"/>
              <a:gd name="connsiteX1" fmla="*/ 31489 w 4077440"/>
              <a:gd name="connsiteY1" fmla="*/ 1941568 h 3263472"/>
              <a:gd name="connsiteX2" fmla="*/ 790827 w 4077440"/>
              <a:gd name="connsiteY2" fmla="*/ 263692 h 3263472"/>
              <a:gd name="connsiteX3" fmla="*/ 2187367 w 4077440"/>
              <a:gd name="connsiteY3" fmla="*/ 23316 h 3263472"/>
              <a:gd name="connsiteX4" fmla="*/ 3617669 w 4077440"/>
              <a:gd name="connsiteY4" fmla="*/ 460638 h 3263472"/>
              <a:gd name="connsiteX5" fmla="*/ 4001539 w 4077440"/>
              <a:gd name="connsiteY5" fmla="*/ 2110535 h 3263472"/>
              <a:gd name="connsiteX6" fmla="*/ 2535238 w 4077440"/>
              <a:gd name="connsiteY6" fmla="*/ 3233655 h 3263472"/>
              <a:gd name="connsiteX0" fmla="*/ 1827809 w 4082537"/>
              <a:gd name="connsiteY0" fmla="*/ 3284928 h 3284928"/>
              <a:gd name="connsiteX1" fmla="*/ 36586 w 4082537"/>
              <a:gd name="connsiteY1" fmla="*/ 1963024 h 3284928"/>
              <a:gd name="connsiteX2" fmla="*/ 743821 w 4082537"/>
              <a:gd name="connsiteY2" fmla="*/ 231360 h 3284928"/>
              <a:gd name="connsiteX3" fmla="*/ 2192464 w 4082537"/>
              <a:gd name="connsiteY3" fmla="*/ 44772 h 3284928"/>
              <a:gd name="connsiteX4" fmla="*/ 3622766 w 4082537"/>
              <a:gd name="connsiteY4" fmla="*/ 482094 h 3284928"/>
              <a:gd name="connsiteX5" fmla="*/ 4006636 w 4082537"/>
              <a:gd name="connsiteY5" fmla="*/ 2131991 h 3284928"/>
              <a:gd name="connsiteX6" fmla="*/ 2540335 w 4082537"/>
              <a:gd name="connsiteY6" fmla="*/ 3255111 h 3284928"/>
              <a:gd name="connsiteX0" fmla="*/ 1827624 w 4066079"/>
              <a:gd name="connsiteY0" fmla="*/ 3228198 h 3228198"/>
              <a:gd name="connsiteX1" fmla="*/ 36401 w 4066079"/>
              <a:gd name="connsiteY1" fmla="*/ 1906294 h 3228198"/>
              <a:gd name="connsiteX2" fmla="*/ 743636 w 4066079"/>
              <a:gd name="connsiteY2" fmla="*/ 174630 h 3228198"/>
              <a:gd name="connsiteX3" fmla="*/ 2169949 w 4066079"/>
              <a:gd name="connsiteY3" fmla="*/ 87935 h 3228198"/>
              <a:gd name="connsiteX4" fmla="*/ 3622581 w 4066079"/>
              <a:gd name="connsiteY4" fmla="*/ 425364 h 3228198"/>
              <a:gd name="connsiteX5" fmla="*/ 4006451 w 4066079"/>
              <a:gd name="connsiteY5" fmla="*/ 2075261 h 3228198"/>
              <a:gd name="connsiteX6" fmla="*/ 2540150 w 4066079"/>
              <a:gd name="connsiteY6" fmla="*/ 3198381 h 3228198"/>
              <a:gd name="connsiteX0" fmla="*/ 1827624 w 4066079"/>
              <a:gd name="connsiteY0" fmla="*/ 3223246 h 3223246"/>
              <a:gd name="connsiteX1" fmla="*/ 36401 w 4066079"/>
              <a:gd name="connsiteY1" fmla="*/ 1901342 h 3223246"/>
              <a:gd name="connsiteX2" fmla="*/ 743636 w 4066079"/>
              <a:gd name="connsiteY2" fmla="*/ 169678 h 3223246"/>
              <a:gd name="connsiteX3" fmla="*/ 2169949 w 4066079"/>
              <a:gd name="connsiteY3" fmla="*/ 82983 h 3223246"/>
              <a:gd name="connsiteX4" fmla="*/ 3622581 w 4066079"/>
              <a:gd name="connsiteY4" fmla="*/ 420412 h 3223246"/>
              <a:gd name="connsiteX5" fmla="*/ 4006451 w 4066079"/>
              <a:gd name="connsiteY5" fmla="*/ 2070309 h 3223246"/>
              <a:gd name="connsiteX6" fmla="*/ 2540150 w 4066079"/>
              <a:gd name="connsiteY6" fmla="*/ 3193429 h 3223246"/>
              <a:gd name="connsiteX0" fmla="*/ 1834041 w 4072496"/>
              <a:gd name="connsiteY0" fmla="*/ 3252568 h 3252568"/>
              <a:gd name="connsiteX1" fmla="*/ 42818 w 4072496"/>
              <a:gd name="connsiteY1" fmla="*/ 1930664 h 3252568"/>
              <a:gd name="connsiteX2" fmla="*/ 750053 w 4072496"/>
              <a:gd name="connsiteY2" fmla="*/ 199000 h 3252568"/>
              <a:gd name="connsiteX3" fmla="*/ 2176366 w 4072496"/>
              <a:gd name="connsiteY3" fmla="*/ 112305 h 3252568"/>
              <a:gd name="connsiteX4" fmla="*/ 3628998 w 4072496"/>
              <a:gd name="connsiteY4" fmla="*/ 449734 h 3252568"/>
              <a:gd name="connsiteX5" fmla="*/ 4012868 w 4072496"/>
              <a:gd name="connsiteY5" fmla="*/ 2099631 h 3252568"/>
              <a:gd name="connsiteX6" fmla="*/ 2546567 w 4072496"/>
              <a:gd name="connsiteY6" fmla="*/ 3222751 h 3252568"/>
              <a:gd name="connsiteX0" fmla="*/ 1834041 w 4081557"/>
              <a:gd name="connsiteY0" fmla="*/ 3252568 h 3252568"/>
              <a:gd name="connsiteX1" fmla="*/ 42818 w 4081557"/>
              <a:gd name="connsiteY1" fmla="*/ 1930664 h 3252568"/>
              <a:gd name="connsiteX2" fmla="*/ 750053 w 4081557"/>
              <a:gd name="connsiteY2" fmla="*/ 199000 h 3252568"/>
              <a:gd name="connsiteX3" fmla="*/ 2176366 w 4081557"/>
              <a:gd name="connsiteY3" fmla="*/ 112305 h 3252568"/>
              <a:gd name="connsiteX4" fmla="*/ 3628998 w 4081557"/>
              <a:gd name="connsiteY4" fmla="*/ 449734 h 3252568"/>
              <a:gd name="connsiteX5" fmla="*/ 4012868 w 4081557"/>
              <a:gd name="connsiteY5" fmla="*/ 2099631 h 3252568"/>
              <a:gd name="connsiteX6" fmla="*/ 2546567 w 4081557"/>
              <a:gd name="connsiteY6" fmla="*/ 3222751 h 3252568"/>
              <a:gd name="connsiteX0" fmla="*/ 1834041 w 4081557"/>
              <a:gd name="connsiteY0" fmla="*/ 3250302 h 3250302"/>
              <a:gd name="connsiteX1" fmla="*/ 42818 w 4081557"/>
              <a:gd name="connsiteY1" fmla="*/ 1928398 h 3250302"/>
              <a:gd name="connsiteX2" fmla="*/ 750053 w 4081557"/>
              <a:gd name="connsiteY2" fmla="*/ 196734 h 3250302"/>
              <a:gd name="connsiteX3" fmla="*/ 2176366 w 4081557"/>
              <a:gd name="connsiteY3" fmla="*/ 110039 h 3250302"/>
              <a:gd name="connsiteX4" fmla="*/ 3628998 w 4081557"/>
              <a:gd name="connsiteY4" fmla="*/ 447468 h 3250302"/>
              <a:gd name="connsiteX5" fmla="*/ 4012868 w 4081557"/>
              <a:gd name="connsiteY5" fmla="*/ 2097365 h 3250302"/>
              <a:gd name="connsiteX6" fmla="*/ 2546567 w 4081557"/>
              <a:gd name="connsiteY6" fmla="*/ 3220485 h 3250302"/>
              <a:gd name="connsiteX0" fmla="*/ 1826230 w 4073746"/>
              <a:gd name="connsiteY0" fmla="*/ 3305928 h 3305928"/>
              <a:gd name="connsiteX1" fmla="*/ 35007 w 4073746"/>
              <a:gd name="connsiteY1" fmla="*/ 1984024 h 3305928"/>
              <a:gd name="connsiteX2" fmla="*/ 809233 w 4073746"/>
              <a:gd name="connsiteY2" fmla="*/ 183204 h 3305928"/>
              <a:gd name="connsiteX3" fmla="*/ 2168555 w 4073746"/>
              <a:gd name="connsiteY3" fmla="*/ 165665 h 3305928"/>
              <a:gd name="connsiteX4" fmla="*/ 3621187 w 4073746"/>
              <a:gd name="connsiteY4" fmla="*/ 503094 h 3305928"/>
              <a:gd name="connsiteX5" fmla="*/ 4005057 w 4073746"/>
              <a:gd name="connsiteY5" fmla="*/ 2152991 h 3305928"/>
              <a:gd name="connsiteX6" fmla="*/ 2538756 w 4073746"/>
              <a:gd name="connsiteY6" fmla="*/ 3276111 h 3305928"/>
              <a:gd name="connsiteX0" fmla="*/ 1826230 w 4067956"/>
              <a:gd name="connsiteY0" fmla="*/ 3302012 h 3302012"/>
              <a:gd name="connsiteX1" fmla="*/ 35007 w 4067956"/>
              <a:gd name="connsiteY1" fmla="*/ 1980108 h 3302012"/>
              <a:gd name="connsiteX2" fmla="*/ 809233 w 4067956"/>
              <a:gd name="connsiteY2" fmla="*/ 179288 h 3302012"/>
              <a:gd name="connsiteX3" fmla="*/ 2168555 w 4067956"/>
              <a:gd name="connsiteY3" fmla="*/ 161749 h 3302012"/>
              <a:gd name="connsiteX4" fmla="*/ 3583970 w 4067956"/>
              <a:gd name="connsiteY4" fmla="*/ 406970 h 3302012"/>
              <a:gd name="connsiteX5" fmla="*/ 4005057 w 4067956"/>
              <a:gd name="connsiteY5" fmla="*/ 2149075 h 3302012"/>
              <a:gd name="connsiteX6" fmla="*/ 2538756 w 4067956"/>
              <a:gd name="connsiteY6" fmla="*/ 3272195 h 3302012"/>
              <a:gd name="connsiteX0" fmla="*/ 1763865 w 4005591"/>
              <a:gd name="connsiteY0" fmla="*/ 3265844 h 3265844"/>
              <a:gd name="connsiteX1" fmla="*/ 32189 w 4005591"/>
              <a:gd name="connsiteY1" fmla="*/ 1867099 h 3265844"/>
              <a:gd name="connsiteX2" fmla="*/ 746868 w 4005591"/>
              <a:gd name="connsiteY2" fmla="*/ 143120 h 3265844"/>
              <a:gd name="connsiteX3" fmla="*/ 2106190 w 4005591"/>
              <a:gd name="connsiteY3" fmla="*/ 125581 h 3265844"/>
              <a:gd name="connsiteX4" fmla="*/ 3521605 w 4005591"/>
              <a:gd name="connsiteY4" fmla="*/ 370802 h 3265844"/>
              <a:gd name="connsiteX5" fmla="*/ 3942692 w 4005591"/>
              <a:gd name="connsiteY5" fmla="*/ 2112907 h 3265844"/>
              <a:gd name="connsiteX6" fmla="*/ 2476391 w 4005591"/>
              <a:gd name="connsiteY6" fmla="*/ 3236027 h 3265844"/>
              <a:gd name="connsiteX0" fmla="*/ 1685815 w 4001975"/>
              <a:gd name="connsiteY0" fmla="*/ 3342684 h 3342684"/>
              <a:gd name="connsiteX1" fmla="*/ 28573 w 4001975"/>
              <a:gd name="connsiteY1" fmla="*/ 1867099 h 3342684"/>
              <a:gd name="connsiteX2" fmla="*/ 743252 w 4001975"/>
              <a:gd name="connsiteY2" fmla="*/ 143120 h 3342684"/>
              <a:gd name="connsiteX3" fmla="*/ 2102574 w 4001975"/>
              <a:gd name="connsiteY3" fmla="*/ 125581 h 3342684"/>
              <a:gd name="connsiteX4" fmla="*/ 3517989 w 4001975"/>
              <a:gd name="connsiteY4" fmla="*/ 370802 h 3342684"/>
              <a:gd name="connsiteX5" fmla="*/ 3939076 w 4001975"/>
              <a:gd name="connsiteY5" fmla="*/ 2112907 h 3342684"/>
              <a:gd name="connsiteX6" fmla="*/ 2472775 w 4001975"/>
              <a:gd name="connsiteY6" fmla="*/ 3236027 h 3342684"/>
              <a:gd name="connsiteX0" fmla="*/ 1685815 w 4001975"/>
              <a:gd name="connsiteY0" fmla="*/ 3342684 h 3342684"/>
              <a:gd name="connsiteX1" fmla="*/ 28573 w 4001975"/>
              <a:gd name="connsiteY1" fmla="*/ 1867099 h 3342684"/>
              <a:gd name="connsiteX2" fmla="*/ 743252 w 4001975"/>
              <a:gd name="connsiteY2" fmla="*/ 143120 h 3342684"/>
              <a:gd name="connsiteX3" fmla="*/ 2102574 w 4001975"/>
              <a:gd name="connsiteY3" fmla="*/ 125581 h 3342684"/>
              <a:gd name="connsiteX4" fmla="*/ 3517989 w 4001975"/>
              <a:gd name="connsiteY4" fmla="*/ 370802 h 3342684"/>
              <a:gd name="connsiteX5" fmla="*/ 3939076 w 4001975"/>
              <a:gd name="connsiteY5" fmla="*/ 2112907 h 3342684"/>
              <a:gd name="connsiteX6" fmla="*/ 2547210 w 4001975"/>
              <a:gd name="connsiteY6" fmla="*/ 3328236 h 33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1975" h="3342684">
                <a:moveTo>
                  <a:pt x="1685815" y="3342684"/>
                </a:moveTo>
                <a:cubicBezTo>
                  <a:pt x="782187" y="3046994"/>
                  <a:pt x="185667" y="2400359"/>
                  <a:pt x="28573" y="1867099"/>
                </a:cubicBezTo>
                <a:cubicBezTo>
                  <a:pt x="-128521" y="1333839"/>
                  <a:pt x="397585" y="433373"/>
                  <a:pt x="743252" y="143120"/>
                </a:cubicBezTo>
                <a:cubicBezTo>
                  <a:pt x="1088919" y="-147133"/>
                  <a:pt x="1640118" y="87634"/>
                  <a:pt x="2102574" y="125581"/>
                </a:cubicBezTo>
                <a:cubicBezTo>
                  <a:pt x="2565030" y="163528"/>
                  <a:pt x="3144914" y="-60312"/>
                  <a:pt x="3517989" y="370802"/>
                </a:cubicBezTo>
                <a:cubicBezTo>
                  <a:pt x="3891064" y="801916"/>
                  <a:pt x="4119481" y="1650738"/>
                  <a:pt x="3939076" y="2112907"/>
                </a:cubicBezTo>
                <a:cubicBezTo>
                  <a:pt x="3758671" y="2575076"/>
                  <a:pt x="3335690" y="2984922"/>
                  <a:pt x="2547210" y="3328236"/>
                </a:cubicBezTo>
              </a:path>
            </a:pathLst>
          </a:custGeom>
          <a:noFill/>
          <a:ln>
            <a:solidFill>
              <a:srgbClr val="CC00CC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33400" y="1514398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Conversational</a:t>
            </a:r>
          </a:p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Intelligence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>
            <a:endCxn id="9" idx="3"/>
          </p:cNvCxnSpPr>
          <p:nvPr/>
        </p:nvCxnSpPr>
        <p:spPr>
          <a:xfrm flipV="1">
            <a:off x="4470362" y="2920889"/>
            <a:ext cx="0" cy="634198"/>
          </a:xfrm>
          <a:prstGeom prst="straightConnector1">
            <a:avLst/>
          </a:prstGeom>
          <a:ln w="57150">
            <a:solidFill>
              <a:srgbClr val="FF33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09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2554280" y="1410516"/>
            <a:ext cx="5383116" cy="2704284"/>
          </a:xfrm>
          <a:custGeom>
            <a:avLst/>
            <a:gdLst>
              <a:gd name="connsiteX0" fmla="*/ 0 w 4233512"/>
              <a:gd name="connsiteY0" fmla="*/ 234222 h 1872128"/>
              <a:gd name="connsiteX1" fmla="*/ 1361661 w 4233512"/>
              <a:gd name="connsiteY1" fmla="*/ 1407039 h 1872128"/>
              <a:gd name="connsiteX2" fmla="*/ 3766930 w 4233512"/>
              <a:gd name="connsiteY2" fmla="*/ 1804604 h 1872128"/>
              <a:gd name="connsiteX3" fmla="*/ 3896139 w 4233512"/>
              <a:gd name="connsiteY3" fmla="*/ 105013 h 1872128"/>
              <a:gd name="connsiteX4" fmla="*/ 139148 w 4233512"/>
              <a:gd name="connsiteY4" fmla="*/ 174587 h 1872128"/>
              <a:gd name="connsiteX0" fmla="*/ 175162 w 4412252"/>
              <a:gd name="connsiteY0" fmla="*/ 244911 h 1882817"/>
              <a:gd name="connsiteX1" fmla="*/ 1536823 w 4412252"/>
              <a:gd name="connsiteY1" fmla="*/ 1417728 h 1882817"/>
              <a:gd name="connsiteX2" fmla="*/ 3942092 w 4412252"/>
              <a:gd name="connsiteY2" fmla="*/ 1815293 h 1882817"/>
              <a:gd name="connsiteX3" fmla="*/ 4071301 w 4412252"/>
              <a:gd name="connsiteY3" fmla="*/ 115702 h 1882817"/>
              <a:gd name="connsiteX4" fmla="*/ 264614 w 4412252"/>
              <a:gd name="connsiteY4" fmla="*/ 155458 h 1882817"/>
              <a:gd name="connsiteX5" fmla="*/ 314310 w 4412252"/>
              <a:gd name="connsiteY5" fmla="*/ 185276 h 1882817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0" fmla="*/ 130319 w 4363116"/>
              <a:gd name="connsiteY0" fmla="*/ 241946 h 1879852"/>
              <a:gd name="connsiteX1" fmla="*/ 1491980 w 4363116"/>
              <a:gd name="connsiteY1" fmla="*/ 1414763 h 1879852"/>
              <a:gd name="connsiteX2" fmla="*/ 3897249 w 4363116"/>
              <a:gd name="connsiteY2" fmla="*/ 1812328 h 1879852"/>
              <a:gd name="connsiteX3" fmla="*/ 4026458 w 4363116"/>
              <a:gd name="connsiteY3" fmla="*/ 112737 h 1879852"/>
              <a:gd name="connsiteX4" fmla="*/ 279406 w 4363116"/>
              <a:gd name="connsiteY4" fmla="*/ 162432 h 1879852"/>
              <a:gd name="connsiteX5" fmla="*/ 269467 w 4363116"/>
              <a:gd name="connsiteY5" fmla="*/ 182311 h 1879852"/>
              <a:gd name="connsiteX6" fmla="*/ 130319 w 4363116"/>
              <a:gd name="connsiteY6" fmla="*/ 241946 h 1879852"/>
              <a:gd name="connsiteX0" fmla="*/ 66002 w 4298799"/>
              <a:gd name="connsiteY0" fmla="*/ 241946 h 1879852"/>
              <a:gd name="connsiteX1" fmla="*/ 1427663 w 4298799"/>
              <a:gd name="connsiteY1" fmla="*/ 1414763 h 1879852"/>
              <a:gd name="connsiteX2" fmla="*/ 3832932 w 4298799"/>
              <a:gd name="connsiteY2" fmla="*/ 1812328 h 1879852"/>
              <a:gd name="connsiteX3" fmla="*/ 3962141 w 4298799"/>
              <a:gd name="connsiteY3" fmla="*/ 112737 h 1879852"/>
              <a:gd name="connsiteX4" fmla="*/ 215089 w 4298799"/>
              <a:gd name="connsiteY4" fmla="*/ 162432 h 1879852"/>
              <a:gd name="connsiteX5" fmla="*/ 523202 w 4298799"/>
              <a:gd name="connsiteY5" fmla="*/ 53103 h 1879852"/>
              <a:gd name="connsiteX6" fmla="*/ 66002 w 4298799"/>
              <a:gd name="connsiteY6" fmla="*/ 241946 h 1879852"/>
              <a:gd name="connsiteX0" fmla="*/ 247117 w 4479914"/>
              <a:gd name="connsiteY0" fmla="*/ 241946 h 1879852"/>
              <a:gd name="connsiteX1" fmla="*/ 1608778 w 4479914"/>
              <a:gd name="connsiteY1" fmla="*/ 1414763 h 1879852"/>
              <a:gd name="connsiteX2" fmla="*/ 4014047 w 4479914"/>
              <a:gd name="connsiteY2" fmla="*/ 1812328 h 1879852"/>
              <a:gd name="connsiteX3" fmla="*/ 4143256 w 4479914"/>
              <a:gd name="connsiteY3" fmla="*/ 112737 h 1879852"/>
              <a:gd name="connsiteX4" fmla="*/ 396204 w 4479914"/>
              <a:gd name="connsiteY4" fmla="*/ 162432 h 1879852"/>
              <a:gd name="connsiteX5" fmla="*/ 247117 w 4479914"/>
              <a:gd name="connsiteY5" fmla="*/ 241946 h 1879852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260810 h 1898716"/>
              <a:gd name="connsiteX1" fmla="*/ 1452307 w 4323443"/>
              <a:gd name="connsiteY1" fmla="*/ 1433627 h 1898716"/>
              <a:gd name="connsiteX2" fmla="*/ 3857576 w 4323443"/>
              <a:gd name="connsiteY2" fmla="*/ 1831192 h 1898716"/>
              <a:gd name="connsiteX3" fmla="*/ 3986785 w 4323443"/>
              <a:gd name="connsiteY3" fmla="*/ 131601 h 1898716"/>
              <a:gd name="connsiteX4" fmla="*/ 90646 w 4323443"/>
              <a:gd name="connsiteY4" fmla="*/ 260810 h 1898716"/>
              <a:gd name="connsiteX0" fmla="*/ 90646 w 4323443"/>
              <a:gd name="connsiteY0" fmla="*/ 152254 h 1790160"/>
              <a:gd name="connsiteX1" fmla="*/ 1452307 w 4323443"/>
              <a:gd name="connsiteY1" fmla="*/ 1325071 h 1790160"/>
              <a:gd name="connsiteX2" fmla="*/ 3857576 w 4323443"/>
              <a:gd name="connsiteY2" fmla="*/ 1722636 h 1790160"/>
              <a:gd name="connsiteX3" fmla="*/ 3986785 w 4323443"/>
              <a:gd name="connsiteY3" fmla="*/ 23045 h 1790160"/>
              <a:gd name="connsiteX4" fmla="*/ 90646 w 4323443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4084844"/>
              <a:gd name="connsiteY0" fmla="*/ 152254 h 1790160"/>
              <a:gd name="connsiteX1" fmla="*/ 1452307 w 4084844"/>
              <a:gd name="connsiteY1" fmla="*/ 1325071 h 1790160"/>
              <a:gd name="connsiteX2" fmla="*/ 3857576 w 4084844"/>
              <a:gd name="connsiteY2" fmla="*/ 1722636 h 1790160"/>
              <a:gd name="connsiteX3" fmla="*/ 3986785 w 4084844"/>
              <a:gd name="connsiteY3" fmla="*/ 23045 h 1790160"/>
              <a:gd name="connsiteX4" fmla="*/ 90646 w 4084844"/>
              <a:gd name="connsiteY4" fmla="*/ 152254 h 1790160"/>
              <a:gd name="connsiteX0" fmla="*/ 90646 w 3986785"/>
              <a:gd name="connsiteY0" fmla="*/ 152254 h 1790160"/>
              <a:gd name="connsiteX1" fmla="*/ 1452307 w 3986785"/>
              <a:gd name="connsiteY1" fmla="*/ 1325071 h 1790160"/>
              <a:gd name="connsiteX2" fmla="*/ 3857576 w 3986785"/>
              <a:gd name="connsiteY2" fmla="*/ 1722636 h 1790160"/>
              <a:gd name="connsiteX3" fmla="*/ 3986785 w 3986785"/>
              <a:gd name="connsiteY3" fmla="*/ 23045 h 1790160"/>
              <a:gd name="connsiteX4" fmla="*/ 90646 w 3986785"/>
              <a:gd name="connsiteY4" fmla="*/ 152254 h 1790160"/>
              <a:gd name="connsiteX0" fmla="*/ 90646 w 3986785"/>
              <a:gd name="connsiteY0" fmla="*/ 152254 h 1724091"/>
              <a:gd name="connsiteX1" fmla="*/ 1452307 w 3986785"/>
              <a:gd name="connsiteY1" fmla="*/ 1325071 h 1724091"/>
              <a:gd name="connsiteX2" fmla="*/ 3857576 w 3986785"/>
              <a:gd name="connsiteY2" fmla="*/ 1722636 h 1724091"/>
              <a:gd name="connsiteX3" fmla="*/ 3986785 w 3986785"/>
              <a:gd name="connsiteY3" fmla="*/ 23045 h 1724091"/>
              <a:gd name="connsiteX4" fmla="*/ 90646 w 3986785"/>
              <a:gd name="connsiteY4" fmla="*/ 152254 h 1724091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52254 h 1714224"/>
              <a:gd name="connsiteX1" fmla="*/ 1453248 w 3987726"/>
              <a:gd name="connsiteY1" fmla="*/ 1325071 h 1714224"/>
              <a:gd name="connsiteX2" fmla="*/ 3957909 w 3987726"/>
              <a:gd name="connsiteY2" fmla="*/ 1712697 h 1714224"/>
              <a:gd name="connsiteX3" fmla="*/ 3987726 w 3987726"/>
              <a:gd name="connsiteY3" fmla="*/ 23045 h 1714224"/>
              <a:gd name="connsiteX4" fmla="*/ 91587 w 3987726"/>
              <a:gd name="connsiteY4" fmla="*/ 152254 h 1714224"/>
              <a:gd name="connsiteX0" fmla="*/ 91587 w 3987726"/>
              <a:gd name="connsiteY0" fmla="*/ 130071 h 1692041"/>
              <a:gd name="connsiteX1" fmla="*/ 1453248 w 3987726"/>
              <a:gd name="connsiteY1" fmla="*/ 1302888 h 1692041"/>
              <a:gd name="connsiteX2" fmla="*/ 3957909 w 3987726"/>
              <a:gd name="connsiteY2" fmla="*/ 1690514 h 1692041"/>
              <a:gd name="connsiteX3" fmla="*/ 3987726 w 3987726"/>
              <a:gd name="connsiteY3" fmla="*/ 862 h 1692041"/>
              <a:gd name="connsiteX4" fmla="*/ 91587 w 3987726"/>
              <a:gd name="connsiteY4" fmla="*/ 130071 h 1692041"/>
              <a:gd name="connsiteX0" fmla="*/ 2747 w 3898886"/>
              <a:gd name="connsiteY0" fmla="*/ 130071 h 1692041"/>
              <a:gd name="connsiteX1" fmla="*/ 1364408 w 3898886"/>
              <a:gd name="connsiteY1" fmla="*/ 1302888 h 1692041"/>
              <a:gd name="connsiteX2" fmla="*/ 3869069 w 3898886"/>
              <a:gd name="connsiteY2" fmla="*/ 1690514 h 1692041"/>
              <a:gd name="connsiteX3" fmla="*/ 3898886 w 3898886"/>
              <a:gd name="connsiteY3" fmla="*/ 862 h 1692041"/>
              <a:gd name="connsiteX4" fmla="*/ 2747 w 3898886"/>
              <a:gd name="connsiteY4" fmla="*/ 130071 h 1692041"/>
              <a:gd name="connsiteX0" fmla="*/ 2719 w 3908797"/>
              <a:gd name="connsiteY0" fmla="*/ 5538 h 1696934"/>
              <a:gd name="connsiteX1" fmla="*/ 1374319 w 3908797"/>
              <a:gd name="connsiteY1" fmla="*/ 1307564 h 1696934"/>
              <a:gd name="connsiteX2" fmla="*/ 3878980 w 3908797"/>
              <a:gd name="connsiteY2" fmla="*/ 1695190 h 1696934"/>
              <a:gd name="connsiteX3" fmla="*/ 3908797 w 3908797"/>
              <a:gd name="connsiteY3" fmla="*/ 5538 h 1696934"/>
              <a:gd name="connsiteX4" fmla="*/ 2719 w 3908797"/>
              <a:gd name="connsiteY4" fmla="*/ 5538 h 1696934"/>
              <a:gd name="connsiteX0" fmla="*/ 2733 w 3908811"/>
              <a:gd name="connsiteY0" fmla="*/ 5538 h 1689250"/>
              <a:gd name="connsiteX1" fmla="*/ 1374333 w 3908811"/>
              <a:gd name="connsiteY1" fmla="*/ 1307564 h 1689250"/>
              <a:gd name="connsiteX2" fmla="*/ 3904325 w 3908811"/>
              <a:gd name="connsiteY2" fmla="*/ 1687427 h 1689250"/>
              <a:gd name="connsiteX3" fmla="*/ 3908811 w 3908811"/>
              <a:gd name="connsiteY3" fmla="*/ 5538 h 1689250"/>
              <a:gd name="connsiteX4" fmla="*/ 2733 w 3908811"/>
              <a:gd name="connsiteY4" fmla="*/ 5538 h 16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8811" h="1689250">
                <a:moveTo>
                  <a:pt x="2733" y="5538"/>
                </a:moveTo>
                <a:cubicBezTo>
                  <a:pt x="-51932" y="461082"/>
                  <a:pt x="724068" y="1027249"/>
                  <a:pt x="1374333" y="1307564"/>
                </a:cubicBezTo>
                <a:cubicBezTo>
                  <a:pt x="2024598" y="1587879"/>
                  <a:pt x="3501791" y="1705649"/>
                  <a:pt x="3904325" y="1687427"/>
                </a:cubicBezTo>
                <a:cubicBezTo>
                  <a:pt x="3909295" y="1331275"/>
                  <a:pt x="3905498" y="648269"/>
                  <a:pt x="3908811" y="5538"/>
                </a:cubicBezTo>
                <a:cubicBezTo>
                  <a:pt x="3241232" y="-7714"/>
                  <a:pt x="544416" y="7195"/>
                  <a:pt x="2733" y="5538"/>
                </a:cubicBez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29000">
                <a:srgbClr val="D9FFD9">
                  <a:shade val="67500"/>
                  <a:satMod val="115000"/>
                  <a:alpha val="67000"/>
                </a:srgbClr>
              </a:gs>
              <a:gs pos="73000">
                <a:srgbClr val="D9FFD9">
                  <a:lumMod val="15000"/>
                  <a:lumOff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286000" y="1477738"/>
            <a:ext cx="0" cy="31242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2286000" y="4601938"/>
            <a:ext cx="5105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4400" y="147773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Conversation</a:t>
            </a:r>
          </a:p>
          <a:p>
            <a:r>
              <a:rPr lang="en-US" sz="1600" dirty="0" smtClean="0"/>
              <a:t>Naturalness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4678138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Knowledge Extent,</a:t>
            </a:r>
          </a:p>
          <a:p>
            <a:r>
              <a:rPr lang="en-US" sz="1600" dirty="0" smtClean="0"/>
              <a:t>Reasoning 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76200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75648" y="144696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Human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23291" y="3620235"/>
            <a:ext cx="1369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State of the Art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3168126" y="3542073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 flipV="1">
            <a:off x="7112154" y="1770125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99641" y="2762658"/>
            <a:ext cx="0" cy="75614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287782" y="3592537"/>
            <a:ext cx="94676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3865" y="2062513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Cognitive Belief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Modeling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79784" y="3623701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Knowledge Graph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Representation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03037" y="2895601"/>
            <a:ext cx="1421363" cy="6220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6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0" y="303050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(fin)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167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2286000" y="1477738"/>
            <a:ext cx="0" cy="31242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2286000" y="4601938"/>
            <a:ext cx="5105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4400" y="147773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Conversation</a:t>
            </a:r>
          </a:p>
          <a:p>
            <a:r>
              <a:rPr lang="en-US" sz="1600" dirty="0" smtClean="0"/>
              <a:t>Naturalness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4678138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Knowledge Extent,</a:t>
            </a:r>
          </a:p>
          <a:p>
            <a:r>
              <a:rPr lang="en-US" sz="1600" dirty="0" smtClean="0"/>
              <a:t>Reasoning 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76200"/>
            <a:ext cx="4792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Evaluating Conversational Agents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75648" y="144696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Human</a:t>
            </a:r>
            <a:endParaRPr lang="en-US" sz="1400" dirty="0">
              <a:solidFill>
                <a:srgbClr val="0033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85543" y="3895136"/>
            <a:ext cx="7237635" cy="40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8200" y="398525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Speech/NL 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User Interfaces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5543" y="3352055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Conversational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Agents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14600" y="421830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Phone tree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 flipH="1" flipV="1">
            <a:off x="7112154" y="1770125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2474919" y="4367684"/>
            <a:ext cx="79361" cy="81628"/>
          </a:xfrm>
          <a:prstGeom prst="ellipse">
            <a:avLst/>
          </a:prstGeom>
          <a:solidFill>
            <a:srgbClr val="0033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70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7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Development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1790700" y="990600"/>
            <a:ext cx="5410200" cy="5410200"/>
          </a:xfrm>
          <a:prstGeom prst="arc">
            <a:avLst>
              <a:gd name="adj1" fmla="val 6730675"/>
              <a:gd name="adj2" fmla="val 4139695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7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9" descr="Image result for docum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 descr="Image result for gold st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47800" y="5486400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ASR</a:t>
            </a:r>
          </a:p>
          <a:p>
            <a:r>
              <a:rPr lang="en-US" sz="1400" dirty="0" smtClean="0"/>
              <a:t>(Automatic</a:t>
            </a:r>
          </a:p>
          <a:p>
            <a:r>
              <a:rPr lang="en-US" sz="1400" dirty="0" smtClean="0"/>
              <a:t> Speech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Recognition)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4600" y="5734879"/>
            <a:ext cx="1523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TTS</a:t>
            </a:r>
          </a:p>
          <a:p>
            <a:r>
              <a:rPr lang="en-US" sz="1400" dirty="0" smtClean="0"/>
              <a:t>(Text To Speech)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375" y="2612431"/>
            <a:ext cx="1071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Processing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58878" y="2816087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Generation</a:t>
            </a:r>
            <a:endParaRPr lang="en-US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551611" y="78231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Dialog Manager</a:t>
            </a:r>
          </a:p>
        </p:txBody>
      </p:sp>
      <p:sp>
        <p:nvSpPr>
          <p:cNvPr id="26" name="Arc 25"/>
          <p:cNvSpPr/>
          <p:nvPr/>
        </p:nvSpPr>
        <p:spPr>
          <a:xfrm>
            <a:off x="2667000" y="2037618"/>
            <a:ext cx="3581400" cy="3478887"/>
          </a:xfrm>
          <a:prstGeom prst="arc">
            <a:avLst>
              <a:gd name="adj1" fmla="val 5332984"/>
              <a:gd name="adj2" fmla="val 5293470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/>
          <p:cNvSpPr/>
          <p:nvPr/>
        </p:nvSpPr>
        <p:spPr>
          <a:xfrm>
            <a:off x="3619500" y="2965270"/>
            <a:ext cx="1676400" cy="1623583"/>
          </a:xfrm>
          <a:prstGeom prst="arc">
            <a:avLst>
              <a:gd name="adj1" fmla="val 5340453"/>
              <a:gd name="adj2" fmla="val 5143372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1597763" y="1295400"/>
            <a:ext cx="2859937" cy="2481661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35929" y="1447801"/>
            <a:ext cx="2822949" cy="232926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19200" y="3765868"/>
            <a:ext cx="3216729" cy="958532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457700" y="3777061"/>
            <a:ext cx="3467101" cy="1252139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9804362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9873989"/>
              <a:gd name="adj2" fmla="val 13259154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828230" y="1219200"/>
            <a:ext cx="5257800" cy="5115722"/>
          </a:xfrm>
          <a:prstGeom prst="arc">
            <a:avLst>
              <a:gd name="adj1" fmla="val 13262095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182937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>
            <a:off x="1829370" y="1208007"/>
            <a:ext cx="5257800" cy="5115722"/>
          </a:xfrm>
          <a:prstGeom prst="arc">
            <a:avLst>
              <a:gd name="adj1" fmla="val 1230529"/>
              <a:gd name="adj2" fmla="val 4760268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4800" y="76200"/>
            <a:ext cx="6295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Ambiguities through Modular Interfaces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1333311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Linguistic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05922" y="54301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Domain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968758" y="2204941"/>
            <a:ext cx="653045" cy="752864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3045" h="752864">
                <a:moveTo>
                  <a:pt x="0" y="752864"/>
                </a:moveTo>
                <a:cubicBezTo>
                  <a:pt x="105764" y="459047"/>
                  <a:pt x="390119" y="193805"/>
                  <a:pt x="653045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968757" y="1957436"/>
            <a:ext cx="386345" cy="988608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355389"/>
              <a:gd name="connsiteY0" fmla="*/ 1010039 h 1010039"/>
              <a:gd name="connsiteX1" fmla="*/ 355389 w 355389"/>
              <a:gd name="connsiteY1" fmla="*/ 0 h 1010039"/>
              <a:gd name="connsiteX0" fmla="*/ 0 w 355389"/>
              <a:gd name="connsiteY0" fmla="*/ 1010039 h 1010039"/>
              <a:gd name="connsiteX1" fmla="*/ 355389 w 355389"/>
              <a:gd name="connsiteY1" fmla="*/ 0 h 1010039"/>
              <a:gd name="connsiteX0" fmla="*/ 0 w 386345"/>
              <a:gd name="connsiteY0" fmla="*/ 988608 h 988608"/>
              <a:gd name="connsiteX1" fmla="*/ 386345 w 386345"/>
              <a:gd name="connsiteY1" fmla="*/ 0 h 98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6345" h="988608">
                <a:moveTo>
                  <a:pt x="0" y="988608"/>
                </a:moveTo>
                <a:cubicBezTo>
                  <a:pt x="105764" y="694791"/>
                  <a:pt x="175806" y="300961"/>
                  <a:pt x="386345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4757557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828515" y="1219200"/>
            <a:ext cx="5257800" cy="5115722"/>
          </a:xfrm>
          <a:prstGeom prst="arc">
            <a:avLst>
              <a:gd name="adj1" fmla="val 13274510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961615" y="2359903"/>
            <a:ext cx="857832" cy="612370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824495"/>
              <a:gd name="connsiteY0" fmla="*/ 733814 h 733814"/>
              <a:gd name="connsiteX1" fmla="*/ 824495 w 824495"/>
              <a:gd name="connsiteY1" fmla="*/ 0 h 733814"/>
              <a:gd name="connsiteX0" fmla="*/ 0 w 824495"/>
              <a:gd name="connsiteY0" fmla="*/ 733814 h 733814"/>
              <a:gd name="connsiteX1" fmla="*/ 824495 w 824495"/>
              <a:gd name="connsiteY1" fmla="*/ 0 h 733814"/>
              <a:gd name="connsiteX0" fmla="*/ 0 w 850688"/>
              <a:gd name="connsiteY0" fmla="*/ 698095 h 698095"/>
              <a:gd name="connsiteX1" fmla="*/ 850688 w 850688"/>
              <a:gd name="connsiteY1" fmla="*/ 0 h 698095"/>
              <a:gd name="connsiteX0" fmla="*/ 0 w 831638"/>
              <a:gd name="connsiteY0" fmla="*/ 621895 h 621895"/>
              <a:gd name="connsiteX1" fmla="*/ 831638 w 831638"/>
              <a:gd name="connsiteY1" fmla="*/ 0 h 621895"/>
              <a:gd name="connsiteX0" fmla="*/ 0 w 857832"/>
              <a:gd name="connsiteY0" fmla="*/ 612370 h 612370"/>
              <a:gd name="connsiteX1" fmla="*/ 857832 w 857832"/>
              <a:gd name="connsiteY1" fmla="*/ 0 h 612370"/>
              <a:gd name="connsiteX0" fmla="*/ 0 w 857832"/>
              <a:gd name="connsiteY0" fmla="*/ 612370 h 612370"/>
              <a:gd name="connsiteX1" fmla="*/ 857832 w 857832"/>
              <a:gd name="connsiteY1" fmla="*/ 0 h 61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832" h="612370">
                <a:moveTo>
                  <a:pt x="0" y="612370"/>
                </a:moveTo>
                <a:cubicBezTo>
                  <a:pt x="141483" y="297122"/>
                  <a:pt x="585381" y="155705"/>
                  <a:pt x="857832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1975903" y="1833827"/>
            <a:ext cx="233945" cy="1117196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824495"/>
              <a:gd name="connsiteY0" fmla="*/ 733814 h 733814"/>
              <a:gd name="connsiteX1" fmla="*/ 824495 w 824495"/>
              <a:gd name="connsiteY1" fmla="*/ 0 h 733814"/>
              <a:gd name="connsiteX0" fmla="*/ 0 w 824495"/>
              <a:gd name="connsiteY0" fmla="*/ 733814 h 733814"/>
              <a:gd name="connsiteX1" fmla="*/ 824495 w 824495"/>
              <a:gd name="connsiteY1" fmla="*/ 0 h 733814"/>
              <a:gd name="connsiteX0" fmla="*/ 0 w 850688"/>
              <a:gd name="connsiteY0" fmla="*/ 698095 h 698095"/>
              <a:gd name="connsiteX1" fmla="*/ 850688 w 850688"/>
              <a:gd name="connsiteY1" fmla="*/ 0 h 698095"/>
              <a:gd name="connsiteX0" fmla="*/ 0 w 831638"/>
              <a:gd name="connsiteY0" fmla="*/ 621895 h 621895"/>
              <a:gd name="connsiteX1" fmla="*/ 831638 w 831638"/>
              <a:gd name="connsiteY1" fmla="*/ 0 h 621895"/>
              <a:gd name="connsiteX0" fmla="*/ 0 w 857832"/>
              <a:gd name="connsiteY0" fmla="*/ 612370 h 612370"/>
              <a:gd name="connsiteX1" fmla="*/ 857832 w 857832"/>
              <a:gd name="connsiteY1" fmla="*/ 0 h 612370"/>
              <a:gd name="connsiteX0" fmla="*/ 0 w 857832"/>
              <a:gd name="connsiteY0" fmla="*/ 612370 h 612370"/>
              <a:gd name="connsiteX1" fmla="*/ 857832 w 857832"/>
              <a:gd name="connsiteY1" fmla="*/ 0 h 612370"/>
              <a:gd name="connsiteX0" fmla="*/ 0 w 252995"/>
              <a:gd name="connsiteY0" fmla="*/ 1100527 h 1100527"/>
              <a:gd name="connsiteX1" fmla="*/ 252995 w 252995"/>
              <a:gd name="connsiteY1" fmla="*/ 0 h 1100527"/>
              <a:gd name="connsiteX0" fmla="*/ 0 w 252995"/>
              <a:gd name="connsiteY0" fmla="*/ 1100527 h 1100527"/>
              <a:gd name="connsiteX1" fmla="*/ 252995 w 252995"/>
              <a:gd name="connsiteY1" fmla="*/ 0 h 1100527"/>
              <a:gd name="connsiteX0" fmla="*/ 0 w 252995"/>
              <a:gd name="connsiteY0" fmla="*/ 1100527 h 1100527"/>
              <a:gd name="connsiteX1" fmla="*/ 252995 w 252995"/>
              <a:gd name="connsiteY1" fmla="*/ 0 h 1100527"/>
              <a:gd name="connsiteX0" fmla="*/ 0 w 233945"/>
              <a:gd name="connsiteY0" fmla="*/ 1117196 h 1117196"/>
              <a:gd name="connsiteX1" fmla="*/ 233945 w 233945"/>
              <a:gd name="connsiteY1" fmla="*/ 0 h 1117196"/>
              <a:gd name="connsiteX0" fmla="*/ 0 w 233945"/>
              <a:gd name="connsiteY0" fmla="*/ 1117196 h 1117196"/>
              <a:gd name="connsiteX1" fmla="*/ 233945 w 233945"/>
              <a:gd name="connsiteY1" fmla="*/ 0 h 11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945" h="1117196">
                <a:moveTo>
                  <a:pt x="0" y="1117196"/>
                </a:moveTo>
                <a:cubicBezTo>
                  <a:pt x="17658" y="778135"/>
                  <a:pt x="11500" y="281912"/>
                  <a:pt x="233945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7013" y="1979642"/>
            <a:ext cx="1798890" cy="5232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Danger:</a:t>
            </a:r>
          </a:p>
          <a:p>
            <a:r>
              <a:rPr lang="en-US" sz="1400" dirty="0" smtClean="0"/>
              <a:t>Ambiguity Explosion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56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9" descr="Image result for docum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 descr="Image result for gold st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47800" y="5486400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ASR</a:t>
            </a:r>
          </a:p>
          <a:p>
            <a:r>
              <a:rPr lang="en-US" sz="1400" dirty="0" smtClean="0"/>
              <a:t>(Automatic</a:t>
            </a:r>
          </a:p>
          <a:p>
            <a:r>
              <a:rPr lang="en-US" sz="1400" dirty="0" smtClean="0"/>
              <a:t> Speech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Recognition)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4600" y="5734879"/>
            <a:ext cx="1523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TTS</a:t>
            </a:r>
          </a:p>
          <a:p>
            <a:r>
              <a:rPr lang="en-US" sz="1400" dirty="0" smtClean="0"/>
              <a:t>(Text To Speech)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375" y="2612431"/>
            <a:ext cx="1071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Processing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58878" y="2816087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Natural</a:t>
            </a:r>
          </a:p>
          <a:p>
            <a:r>
              <a:rPr lang="en-US" sz="1400" dirty="0" smtClean="0"/>
              <a:t>Language</a:t>
            </a:r>
          </a:p>
          <a:p>
            <a:r>
              <a:rPr lang="en-US" sz="1400" dirty="0" smtClean="0"/>
              <a:t>Generation</a:t>
            </a:r>
            <a:endParaRPr lang="en-US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551611" y="78231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Dialog Manager</a:t>
            </a:r>
          </a:p>
        </p:txBody>
      </p:sp>
      <p:sp>
        <p:nvSpPr>
          <p:cNvPr id="26" name="Arc 25"/>
          <p:cNvSpPr/>
          <p:nvPr/>
        </p:nvSpPr>
        <p:spPr>
          <a:xfrm>
            <a:off x="2667000" y="2037618"/>
            <a:ext cx="3581400" cy="3478887"/>
          </a:xfrm>
          <a:prstGeom prst="arc">
            <a:avLst>
              <a:gd name="adj1" fmla="val 5332984"/>
              <a:gd name="adj2" fmla="val 5293470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/>
          <p:cNvSpPr/>
          <p:nvPr/>
        </p:nvSpPr>
        <p:spPr>
          <a:xfrm>
            <a:off x="3619500" y="2965270"/>
            <a:ext cx="1676400" cy="1623583"/>
          </a:xfrm>
          <a:prstGeom prst="arc">
            <a:avLst>
              <a:gd name="adj1" fmla="val 5340453"/>
              <a:gd name="adj2" fmla="val 5143372"/>
            </a:avLst>
          </a:prstGeom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1597763" y="1295400"/>
            <a:ext cx="2859937" cy="2481661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35929" y="1447801"/>
            <a:ext cx="2822949" cy="232926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19200" y="3765868"/>
            <a:ext cx="3216729" cy="958532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457700" y="3777061"/>
            <a:ext cx="3467101" cy="1252139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9804362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9873989"/>
              <a:gd name="adj2" fmla="val 13259154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828230" y="1219200"/>
            <a:ext cx="5257800" cy="5115722"/>
          </a:xfrm>
          <a:prstGeom prst="arc">
            <a:avLst>
              <a:gd name="adj1" fmla="val 13262095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1829370" y="1219200"/>
            <a:ext cx="5257800" cy="5115722"/>
          </a:xfrm>
          <a:prstGeom prst="arc">
            <a:avLst>
              <a:gd name="adj1" fmla="val 19240568"/>
              <a:gd name="adj2" fmla="val 1180823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>
            <a:off x="1829370" y="1208007"/>
            <a:ext cx="5257800" cy="5115722"/>
          </a:xfrm>
          <a:prstGeom prst="arc">
            <a:avLst>
              <a:gd name="adj1" fmla="val 1230529"/>
              <a:gd name="adj2" fmla="val 4760268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4800" y="76200"/>
            <a:ext cx="8871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Ambiguity by Exploiting Quantification in NL Expression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1333311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Linguistic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05922" y="54301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Domain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Knowledge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968758" y="2204941"/>
            <a:ext cx="653045" cy="752864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3045" h="752864">
                <a:moveTo>
                  <a:pt x="0" y="752864"/>
                </a:moveTo>
                <a:cubicBezTo>
                  <a:pt x="105764" y="459047"/>
                  <a:pt x="390119" y="193805"/>
                  <a:pt x="653045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968757" y="1957436"/>
            <a:ext cx="386345" cy="988608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355389"/>
              <a:gd name="connsiteY0" fmla="*/ 1010039 h 1010039"/>
              <a:gd name="connsiteX1" fmla="*/ 355389 w 355389"/>
              <a:gd name="connsiteY1" fmla="*/ 0 h 1010039"/>
              <a:gd name="connsiteX0" fmla="*/ 0 w 355389"/>
              <a:gd name="connsiteY0" fmla="*/ 1010039 h 1010039"/>
              <a:gd name="connsiteX1" fmla="*/ 355389 w 355389"/>
              <a:gd name="connsiteY1" fmla="*/ 0 h 1010039"/>
              <a:gd name="connsiteX0" fmla="*/ 0 w 386345"/>
              <a:gd name="connsiteY0" fmla="*/ 988608 h 988608"/>
              <a:gd name="connsiteX1" fmla="*/ 386345 w 386345"/>
              <a:gd name="connsiteY1" fmla="*/ 0 h 98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6345" h="988608">
                <a:moveTo>
                  <a:pt x="0" y="988608"/>
                </a:moveTo>
                <a:cubicBezTo>
                  <a:pt x="105764" y="694791"/>
                  <a:pt x="175806" y="300961"/>
                  <a:pt x="386345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1828800" y="1219200"/>
            <a:ext cx="5257800" cy="5115722"/>
          </a:xfrm>
          <a:prstGeom prst="arc">
            <a:avLst>
              <a:gd name="adj1" fmla="val 6079873"/>
              <a:gd name="adj2" fmla="val 4757557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828515" y="1219200"/>
            <a:ext cx="5257800" cy="5115722"/>
          </a:xfrm>
          <a:prstGeom prst="arc">
            <a:avLst>
              <a:gd name="adj1" fmla="val 13274510"/>
              <a:gd name="adj2" fmla="val 19191817"/>
            </a:avLst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1013" y="194532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Quantification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38602" y="114864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Cardinality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rot="1715175">
            <a:off x="2057391" y="2308957"/>
            <a:ext cx="362413" cy="2164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961615" y="2359903"/>
            <a:ext cx="857832" cy="612370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824495"/>
              <a:gd name="connsiteY0" fmla="*/ 733814 h 733814"/>
              <a:gd name="connsiteX1" fmla="*/ 824495 w 824495"/>
              <a:gd name="connsiteY1" fmla="*/ 0 h 733814"/>
              <a:gd name="connsiteX0" fmla="*/ 0 w 824495"/>
              <a:gd name="connsiteY0" fmla="*/ 733814 h 733814"/>
              <a:gd name="connsiteX1" fmla="*/ 824495 w 824495"/>
              <a:gd name="connsiteY1" fmla="*/ 0 h 733814"/>
              <a:gd name="connsiteX0" fmla="*/ 0 w 850688"/>
              <a:gd name="connsiteY0" fmla="*/ 698095 h 698095"/>
              <a:gd name="connsiteX1" fmla="*/ 850688 w 850688"/>
              <a:gd name="connsiteY1" fmla="*/ 0 h 698095"/>
              <a:gd name="connsiteX0" fmla="*/ 0 w 831638"/>
              <a:gd name="connsiteY0" fmla="*/ 621895 h 621895"/>
              <a:gd name="connsiteX1" fmla="*/ 831638 w 831638"/>
              <a:gd name="connsiteY1" fmla="*/ 0 h 621895"/>
              <a:gd name="connsiteX0" fmla="*/ 0 w 857832"/>
              <a:gd name="connsiteY0" fmla="*/ 612370 h 612370"/>
              <a:gd name="connsiteX1" fmla="*/ 857832 w 857832"/>
              <a:gd name="connsiteY1" fmla="*/ 0 h 612370"/>
              <a:gd name="connsiteX0" fmla="*/ 0 w 857832"/>
              <a:gd name="connsiteY0" fmla="*/ 612370 h 612370"/>
              <a:gd name="connsiteX1" fmla="*/ 857832 w 857832"/>
              <a:gd name="connsiteY1" fmla="*/ 0 h 61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832" h="612370">
                <a:moveTo>
                  <a:pt x="0" y="612370"/>
                </a:moveTo>
                <a:cubicBezTo>
                  <a:pt x="141483" y="297122"/>
                  <a:pt x="585381" y="155705"/>
                  <a:pt x="857832" y="0"/>
                </a:cubicBezTo>
              </a:path>
            </a:pathLst>
          </a:custGeom>
          <a:noFill/>
          <a:ln w="19050">
            <a:solidFill>
              <a:srgbClr val="FF757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1975903" y="1833827"/>
            <a:ext cx="233945" cy="1117196"/>
          </a:xfrm>
          <a:custGeom>
            <a:avLst/>
            <a:gdLst>
              <a:gd name="connsiteX0" fmla="*/ 0 w 886408"/>
              <a:gd name="connsiteY0" fmla="*/ 900265 h 900265"/>
              <a:gd name="connsiteX1" fmla="*/ 634482 w 886408"/>
              <a:gd name="connsiteY1" fmla="*/ 135155 h 900265"/>
              <a:gd name="connsiteX2" fmla="*/ 886408 w 886408"/>
              <a:gd name="connsiteY2" fmla="*/ 4526 h 900265"/>
              <a:gd name="connsiteX0" fmla="*/ 0 w 886408"/>
              <a:gd name="connsiteY0" fmla="*/ 896135 h 896135"/>
              <a:gd name="connsiteX1" fmla="*/ 548757 w 886408"/>
              <a:gd name="connsiteY1" fmla="*/ 297713 h 896135"/>
              <a:gd name="connsiteX2" fmla="*/ 886408 w 886408"/>
              <a:gd name="connsiteY2" fmla="*/ 396 h 896135"/>
              <a:gd name="connsiteX0" fmla="*/ 0 w 886408"/>
              <a:gd name="connsiteY0" fmla="*/ 895739 h 895739"/>
              <a:gd name="connsiteX1" fmla="*/ 886408 w 886408"/>
              <a:gd name="connsiteY1" fmla="*/ 0 h 895739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653045"/>
              <a:gd name="connsiteY0" fmla="*/ 752864 h 752864"/>
              <a:gd name="connsiteX1" fmla="*/ 653045 w 653045"/>
              <a:gd name="connsiteY1" fmla="*/ 0 h 752864"/>
              <a:gd name="connsiteX0" fmla="*/ 0 w 824495"/>
              <a:gd name="connsiteY0" fmla="*/ 733814 h 733814"/>
              <a:gd name="connsiteX1" fmla="*/ 824495 w 824495"/>
              <a:gd name="connsiteY1" fmla="*/ 0 h 733814"/>
              <a:gd name="connsiteX0" fmla="*/ 0 w 824495"/>
              <a:gd name="connsiteY0" fmla="*/ 733814 h 733814"/>
              <a:gd name="connsiteX1" fmla="*/ 824495 w 824495"/>
              <a:gd name="connsiteY1" fmla="*/ 0 h 733814"/>
              <a:gd name="connsiteX0" fmla="*/ 0 w 850688"/>
              <a:gd name="connsiteY0" fmla="*/ 698095 h 698095"/>
              <a:gd name="connsiteX1" fmla="*/ 850688 w 850688"/>
              <a:gd name="connsiteY1" fmla="*/ 0 h 698095"/>
              <a:gd name="connsiteX0" fmla="*/ 0 w 831638"/>
              <a:gd name="connsiteY0" fmla="*/ 621895 h 621895"/>
              <a:gd name="connsiteX1" fmla="*/ 831638 w 831638"/>
              <a:gd name="connsiteY1" fmla="*/ 0 h 621895"/>
              <a:gd name="connsiteX0" fmla="*/ 0 w 857832"/>
              <a:gd name="connsiteY0" fmla="*/ 612370 h 612370"/>
              <a:gd name="connsiteX1" fmla="*/ 857832 w 857832"/>
              <a:gd name="connsiteY1" fmla="*/ 0 h 612370"/>
              <a:gd name="connsiteX0" fmla="*/ 0 w 857832"/>
              <a:gd name="connsiteY0" fmla="*/ 612370 h 612370"/>
              <a:gd name="connsiteX1" fmla="*/ 857832 w 857832"/>
              <a:gd name="connsiteY1" fmla="*/ 0 h 612370"/>
              <a:gd name="connsiteX0" fmla="*/ 0 w 252995"/>
              <a:gd name="connsiteY0" fmla="*/ 1100527 h 1100527"/>
              <a:gd name="connsiteX1" fmla="*/ 252995 w 252995"/>
              <a:gd name="connsiteY1" fmla="*/ 0 h 1100527"/>
              <a:gd name="connsiteX0" fmla="*/ 0 w 252995"/>
              <a:gd name="connsiteY0" fmla="*/ 1100527 h 1100527"/>
              <a:gd name="connsiteX1" fmla="*/ 252995 w 252995"/>
              <a:gd name="connsiteY1" fmla="*/ 0 h 1100527"/>
              <a:gd name="connsiteX0" fmla="*/ 0 w 252995"/>
              <a:gd name="connsiteY0" fmla="*/ 1100527 h 1100527"/>
              <a:gd name="connsiteX1" fmla="*/ 252995 w 252995"/>
              <a:gd name="connsiteY1" fmla="*/ 0 h 1100527"/>
              <a:gd name="connsiteX0" fmla="*/ 0 w 233945"/>
              <a:gd name="connsiteY0" fmla="*/ 1117196 h 1117196"/>
              <a:gd name="connsiteX1" fmla="*/ 233945 w 233945"/>
              <a:gd name="connsiteY1" fmla="*/ 0 h 1117196"/>
              <a:gd name="connsiteX0" fmla="*/ 0 w 233945"/>
              <a:gd name="connsiteY0" fmla="*/ 1117196 h 1117196"/>
              <a:gd name="connsiteX1" fmla="*/ 233945 w 233945"/>
              <a:gd name="connsiteY1" fmla="*/ 0 h 11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945" h="1117196">
                <a:moveTo>
                  <a:pt x="0" y="1117196"/>
                </a:moveTo>
                <a:cubicBezTo>
                  <a:pt x="17658" y="778135"/>
                  <a:pt x="11500" y="281912"/>
                  <a:pt x="233945" y="0"/>
                </a:cubicBezTo>
              </a:path>
            </a:pathLst>
          </a:custGeom>
          <a:noFill/>
          <a:ln w="19050">
            <a:solidFill>
              <a:srgbClr val="FF757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90600" y="1143000"/>
            <a:ext cx="802655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conversational office assistant will need to draw upon knowledge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 the workplace, including things like personnel, roles, and responsibilities,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resources, and procedures.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Levels of Access: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flat Q&amp;A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 only questions/answers explicitly listed in the database, e.g.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i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is Jon Smith’s telephone number?”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Query contains </a:t>
            </a:r>
            <a:r>
              <a:rPr lang="en-US" sz="140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conditions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e.g.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i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 the Areas in IAL that have more than six people?”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Query requires </a:t>
            </a:r>
            <a:r>
              <a:rPr lang="en-US" sz="140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e.g.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i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can help me with my expense report?”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Modification of the knowledge base, requires </a:t>
            </a:r>
            <a:r>
              <a:rPr lang="en-US" sz="140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e.g.:</a:t>
            </a:r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i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has now moved to the CHAT area.”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Task requires inference knowledge base and access to </a:t>
            </a:r>
            <a:r>
              <a:rPr lang="en-US" sz="140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resources</a:t>
            </a:r>
            <a:r>
              <a:rPr lang="en-US" sz="1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i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“Check conference room availability near the IAL lab space”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883" y="2895600"/>
            <a:ext cx="77954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Proposal Sketch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58755" y="1524000"/>
            <a:ext cx="6795450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Base of PARC Organization in an OWL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onversational interfaces using Otto-type dialog management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Extend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PARC resources and services,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Deltek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Outlook calendaring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process 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assistance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 and Issues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4"/>
          <p:cNvSpPr>
            <a:spLocks/>
          </p:cNvSpPr>
          <p:nvPr/>
        </p:nvSpPr>
        <p:spPr bwMode="auto">
          <a:xfrm>
            <a:off x="990600" y="1816826"/>
            <a:ext cx="313532" cy="330624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14600"/>
            <a:ext cx="77954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1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8693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Conversational Interfaces using Otto-type Dialog </a:t>
            </a:r>
            <a:r>
              <a:rPr lang="en-US" sz="2400" dirty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anagement</a:t>
            </a:r>
          </a:p>
          <a:p>
            <a:endParaRPr lang="en-US" sz="2400" dirty="0" smtClean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85800" y="93723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simple (one-sentence) interactions based on org-chart knowledge: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981200"/>
            <a:ext cx="31259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is the manager of the CHAT Area?”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is the lab manager of CHAT?”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are the members of the CHAT Area?”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lab is the CHAT Area 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lab is Jon Smith 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is Jon Smith’s admin?”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is Jon Smith’s backup admin?”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 the areas of IAL?”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does Jon Smith report to?”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5381" y="1806101"/>
            <a:ext cx="3637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research fellows are in IAL?”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direct reports does Jon Smith have?”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indirect reports does Jon Smith have?”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people are in the hardware labs?”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researchers are in the hardware labs?”</a:t>
            </a:r>
          </a:p>
          <a:p>
            <a:endParaRPr lang="en-US" sz="12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479" y="4343400"/>
            <a:ext cx="3751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“Are Jon Smith and Susan Jones in the same area?”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“Does Jon Smith report directly to Susan Jones?”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Jon Smith Susan Jones’ admin?”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Jon Smith in IAL?”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“Are Jon Smith and Susan Jones both MRS II’s?”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1606046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Who-What Questions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5400" y="1436769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How-Many  Questions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83" y="4028277"/>
            <a:ext cx="1887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Yes-No  Questions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5400" y="3004977"/>
            <a:ext cx="294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Change-knowledge assertions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1665" y="3343531"/>
            <a:ext cx="4511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moved to the CHAT area”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left PARC”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became the manager of the TWA Area”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was promoted to Research Fellow”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“Jon Smith is now the backup admin for the TAO and ML Areas”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17864" y="5873919"/>
            <a:ext cx="1572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Let’s Exclude...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664" y="6212473"/>
            <a:ext cx="7092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many indirect reports does John Smith have who moved from IAL to SSL on a Thursday in 2015</a:t>
            </a:r>
            <a:b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when the Indian Chef was featured in the cafeteria?”</a:t>
            </a:r>
          </a:p>
        </p:txBody>
      </p:sp>
      <p:sp>
        <p:nvSpPr>
          <p:cNvPr id="15" name="Freeform 4"/>
          <p:cNvSpPr>
            <a:spLocks/>
          </p:cNvSpPr>
          <p:nvPr/>
        </p:nvSpPr>
        <p:spPr bwMode="auto">
          <a:xfrm>
            <a:off x="541283" y="1673618"/>
            <a:ext cx="313532" cy="330624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47675" y="4448651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Quantification</a:t>
            </a: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4176" y="4787205"/>
            <a:ext cx="3767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“Are all of the members of CHAT in Pod 24?”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are the managers of IAL’s areas?”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“Tell me the IAL lab managers.”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“Tell me the IAL managers and their budget centers.”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in the CHAT lab uses Budget Center 1201?”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“Which CHAT members are managers?”</a:t>
            </a:r>
          </a:p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in the CHAT area is an IAL lab manager?”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18300" y="4464039"/>
            <a:ext cx="1535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(New 11/17/2016)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213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Topics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24000" y="1295400"/>
            <a:ext cx="463460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OrgTasks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KB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Otto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Considerations &amp; representative examples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formulas and </a:t>
            </a:r>
            <a:r>
              <a:rPr lang="en-US" sz="1400" dirty="0" smtClean="0"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-expressions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Options for structuring Otto rules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KB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Interface functions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Named Entities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Strong vs Weak Typing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uery graph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Other interesting issues</a:t>
            </a:r>
          </a:p>
        </p:txBody>
      </p:sp>
    </p:spTree>
    <p:extLst>
      <p:ext uri="{BB962C8B-B14F-4D97-AF65-F5344CB8AC3E}">
        <p14:creationId xmlns:p14="http://schemas.microsoft.com/office/powerpoint/2010/main" val="335480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2286000" y="1477738"/>
            <a:ext cx="0" cy="31242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2286000" y="4601938"/>
            <a:ext cx="5105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4400" y="1477738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Conversation</a:t>
            </a:r>
          </a:p>
          <a:p>
            <a:r>
              <a:rPr lang="en-US" sz="1600" dirty="0" smtClean="0"/>
              <a:t>Naturalness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4678138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Knowledge Extent,</a:t>
            </a:r>
          </a:p>
          <a:p>
            <a:r>
              <a:rPr lang="en-US" sz="1600" dirty="0" smtClean="0"/>
              <a:t>Reasoning 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76200"/>
            <a:ext cx="4792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Evaluating Conversational Agents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75648" y="144696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Human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7154189" y="1739348"/>
            <a:ext cx="84811" cy="89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09158" y="3895136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Alexa, Siri, Google</a:t>
            </a:r>
            <a:endParaRPr lang="en-US" sz="1400" dirty="0"/>
          </a:p>
        </p:txBody>
      </p:sp>
      <p:sp>
        <p:nvSpPr>
          <p:cNvPr id="14" name="Oval 13"/>
          <p:cNvSpPr/>
          <p:nvPr/>
        </p:nvSpPr>
        <p:spPr>
          <a:xfrm flipH="1" flipV="1">
            <a:off x="4819097" y="4202913"/>
            <a:ext cx="59084" cy="69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097144" y="3429000"/>
            <a:ext cx="1059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PARC Otto</a:t>
            </a:r>
            <a:endParaRPr lang="en-US" sz="1400" dirty="0"/>
          </a:p>
        </p:txBody>
      </p:sp>
      <p:sp>
        <p:nvSpPr>
          <p:cNvPr id="16" name="Oval 15"/>
          <p:cNvSpPr/>
          <p:nvPr/>
        </p:nvSpPr>
        <p:spPr>
          <a:xfrm flipH="1" flipV="1">
            <a:off x="3107084" y="3702954"/>
            <a:ext cx="59084" cy="69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885543" y="3895136"/>
            <a:ext cx="7237635" cy="40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8200" y="398525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Speech/NL 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User Interfaces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5543" y="3352055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Conversational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Agents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65991" y="3060249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Chatbots</a:t>
            </a:r>
            <a:endParaRPr lang="en-US" sz="1400" dirty="0"/>
          </a:p>
        </p:txBody>
      </p:sp>
      <p:sp>
        <p:nvSpPr>
          <p:cNvPr id="22" name="Oval 21"/>
          <p:cNvSpPr/>
          <p:nvPr/>
        </p:nvSpPr>
        <p:spPr>
          <a:xfrm flipH="1" flipV="1">
            <a:off x="3336449" y="3218877"/>
            <a:ext cx="59084" cy="69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4600" y="421830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Phone tree</a:t>
            </a:r>
            <a:endParaRPr lang="en-US" sz="1400" dirty="0"/>
          </a:p>
        </p:txBody>
      </p:sp>
      <p:sp>
        <p:nvSpPr>
          <p:cNvPr id="24" name="Oval 23"/>
          <p:cNvSpPr/>
          <p:nvPr/>
        </p:nvSpPr>
        <p:spPr>
          <a:xfrm flipH="1" flipV="1">
            <a:off x="2485058" y="4376930"/>
            <a:ext cx="59084" cy="69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1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81075" y="6224111"/>
            <a:ext cx="5791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https://www.youtube.com/watch?v=cdGxk2RV_os</a:t>
            </a: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" y="161925"/>
            <a:ext cx="9089396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81075" y="5564743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SARA (Socially Aware Robot Assistant) at the World Economic </a:t>
            </a:r>
            <a:r>
              <a:rPr lang="en-US" dirty="0" smtClean="0"/>
              <a:t>Forum</a:t>
            </a:r>
          </a:p>
          <a:p>
            <a:r>
              <a:rPr lang="en-US" sz="1400" dirty="0" smtClean="0"/>
              <a:t>J. </a:t>
            </a:r>
            <a:r>
              <a:rPr lang="en-US" sz="1400" dirty="0" err="1" smtClean="0"/>
              <a:t>Cassell</a:t>
            </a:r>
            <a:r>
              <a:rPr lang="en-US" sz="1400" dirty="0" smtClean="0"/>
              <a:t> et al, </a:t>
            </a:r>
            <a:r>
              <a:rPr lang="en-US" sz="1400" dirty="0" err="1" smtClean="0"/>
              <a:t>Articulab</a:t>
            </a:r>
            <a:r>
              <a:rPr lang="en-US" sz="1400" dirty="0" smtClean="0"/>
              <a:t>, CMU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1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en-US" sz="2400" u="sng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istic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Conversation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35765"/>
            <a:ext cx="6858000" cy="458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49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088615" y="4648200"/>
            <a:ext cx="2697187" cy="1600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56057" y="1104562"/>
            <a:ext cx="2697187" cy="26650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923797" y="1122769"/>
            <a:ext cx="3066865" cy="26467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46520" y="1143000"/>
            <a:ext cx="2323072" cy="2626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76200"/>
            <a:ext cx="581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OrgTasks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Knowledge Base: Maintenance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1016" y="1224455"/>
            <a:ext cx="177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 Databases</a:t>
            </a:r>
          </a:p>
          <a:p>
            <a:r>
              <a:rPr lang="en-US" sz="1600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(SQL Server)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1575" y="1295400"/>
            <a:ext cx="2698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Maintainer Data Tables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5335" y="1323289"/>
            <a:ext cx="2047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OrgTasks_PARC</a:t>
            </a:r>
            <a:r>
              <a:rPr lang="en-US" sz="1600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56057" y="2189037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PARC/orgTasks-kb-rdf-rev.xml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3798" y="2022234"/>
            <a:ext cx="3066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ottoOrgStructure_PARC.csv</a:t>
            </a:r>
          </a:p>
          <a:p>
            <a:r>
              <a:rPr lang="en-US" sz="1200" dirty="0" smtClean="0">
                <a:latin typeface="Courier" pitchFamily="49" charset="0"/>
              </a:rPr>
              <a:t>ottoPersonnelStructure_PARC.csv</a:t>
            </a:r>
          </a:p>
          <a:p>
            <a:r>
              <a:rPr lang="en-US" sz="1200" dirty="0" smtClean="0">
                <a:latin typeface="Courier" pitchFamily="49" charset="0"/>
              </a:rPr>
              <a:t>ottoAccountStructure_PARC.csv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6520" y="2004372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Server name: TIMON</a:t>
            </a:r>
          </a:p>
          <a:p>
            <a:r>
              <a:rPr lang="en-US" sz="1200" dirty="0" smtClean="0">
                <a:latin typeface="Courier" pitchFamily="49" charset="0"/>
              </a:rPr>
              <a:t>database name: </a:t>
            </a:r>
            <a:r>
              <a:rPr lang="en-US" sz="1200" dirty="0" err="1" smtClean="0">
                <a:latin typeface="Courier" pitchFamily="49" charset="0"/>
              </a:rPr>
              <a:t>BusApps</a:t>
            </a:r>
            <a:endParaRPr lang="en-US" sz="1200" dirty="0" smtClean="0">
              <a:latin typeface="Courier" pitchFamily="49" charset="0"/>
            </a:endParaRPr>
          </a:p>
          <a:p>
            <a:r>
              <a:rPr lang="en-US" sz="1200" dirty="0" err="1" smtClean="0">
                <a:latin typeface="Courier" pitchFamily="49" charset="0"/>
              </a:rPr>
              <a:t>db</a:t>
            </a:r>
            <a:r>
              <a:rPr lang="en-US" sz="1200" dirty="0" smtClean="0">
                <a:latin typeface="Courier" pitchFamily="49" charset="0"/>
              </a:rPr>
              <a:t> view: </a:t>
            </a:r>
            <a:r>
              <a:rPr lang="en-US" sz="1200" dirty="0" err="1" smtClean="0">
                <a:latin typeface="Courier" pitchFamily="49" charset="0"/>
              </a:rPr>
              <a:t>ConvoAgentView</a:t>
            </a:r>
            <a:endParaRPr lang="en-US" sz="1200" dirty="0">
              <a:latin typeface="Courier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77175" y="3302485"/>
            <a:ext cx="914400" cy="0"/>
          </a:xfrm>
          <a:prstGeom prst="straightConnector1">
            <a:avLst/>
          </a:prstGeom>
          <a:ln w="38100">
            <a:solidFill>
              <a:srgbClr val="99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00690" y="3395400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RetrieveOrgDataWriteToCSVFiles</a:t>
            </a:r>
            <a:endParaRPr lang="en-US" sz="1200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97556" y="3291626"/>
            <a:ext cx="914400" cy="0"/>
          </a:xfrm>
          <a:prstGeom prst="straightConnector1">
            <a:avLst/>
          </a:prstGeom>
          <a:ln w="38100">
            <a:solidFill>
              <a:srgbClr val="99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66585" y="3395400"/>
            <a:ext cx="390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ConvertOttoOrgDataTablesToOrgTasksKBFile</a:t>
            </a:r>
            <a:endParaRPr lang="en-US" sz="1200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766243" y="3075647"/>
            <a:ext cx="914400" cy="0"/>
          </a:xfrm>
          <a:prstGeom prst="straightConnector1">
            <a:avLst/>
          </a:prstGeom>
          <a:ln w="38100">
            <a:solidFill>
              <a:srgbClr val="99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7346" y="2751292"/>
            <a:ext cx="390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ConvertOttoOrgTasksKBFileToOrgDataTables</a:t>
            </a:r>
            <a:endParaRPr lang="en-US" sz="1200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121610" y="3075647"/>
            <a:ext cx="914400" cy="0"/>
          </a:xfrm>
          <a:prstGeom prst="straightConnector1">
            <a:avLst/>
          </a:prstGeom>
          <a:ln w="38100">
            <a:solidFill>
              <a:srgbClr val="99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37346" y="4901118"/>
            <a:ext cx="1973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OrgTasks_Seed</a:t>
            </a:r>
            <a:r>
              <a:rPr lang="en-US" sz="1600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1622" y="548640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orgTasks-kb-rdf.xml</a:t>
            </a:r>
            <a:endParaRPr lang="en-US" sz="1200" dirty="0">
              <a:latin typeface="Courier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990662" y="3672399"/>
            <a:ext cx="721294" cy="1052001"/>
          </a:xfrm>
          <a:prstGeom prst="straightConnector1">
            <a:avLst/>
          </a:prstGeom>
          <a:ln w="38100">
            <a:solidFill>
              <a:srgbClr val="99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78249" y="57738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Protege</a:t>
            </a:r>
            <a:endParaRPr lang="en-US" sz="1200" dirty="0">
              <a:solidFill>
                <a:srgbClr val="99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5692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OrgTasks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Knowledge Base: Otto Access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0800" y="2035467"/>
            <a:ext cx="297389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public interface </a:t>
            </a:r>
            <a:r>
              <a:rPr lang="en-US" sz="1200" dirty="0" err="1" smtClean="0">
                <a:latin typeface="Courier" pitchFamily="49" charset="0"/>
              </a:rPr>
              <a:t>KnowledgeBase</a:t>
            </a:r>
            <a:endParaRPr lang="en-US" sz="1200" dirty="0" smtClean="0">
              <a:latin typeface="Couri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3338621"/>
            <a:ext cx="21371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public class </a:t>
            </a:r>
            <a:r>
              <a:rPr lang="en-US" sz="1200" dirty="0" err="1" smtClean="0">
                <a:latin typeface="Courier" pitchFamily="49" charset="0"/>
              </a:rPr>
              <a:t>SimpleKB</a:t>
            </a:r>
            <a:endParaRPr lang="en-US" sz="1200" dirty="0" smtClean="0">
              <a:latin typeface="Couri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4315599"/>
            <a:ext cx="21371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public class SPARQLKB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3338620"/>
            <a:ext cx="26019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public class SPARQL_OWL_KB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96580" y="4315598"/>
            <a:ext cx="26019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public class SQL_DB_ACCESS</a:t>
            </a:r>
          </a:p>
        </p:txBody>
      </p:sp>
      <p:sp>
        <p:nvSpPr>
          <p:cNvPr id="12" name="Isosceles Triangle 11"/>
          <p:cNvSpPr/>
          <p:nvPr/>
        </p:nvSpPr>
        <p:spPr>
          <a:xfrm>
            <a:off x="2590800" y="2319393"/>
            <a:ext cx="225076" cy="304800"/>
          </a:xfrm>
          <a:prstGeom prst="triangl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3143809" y="2319393"/>
            <a:ext cx="225076" cy="304800"/>
          </a:xfrm>
          <a:prstGeom prst="triangl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696580" y="2319393"/>
            <a:ext cx="225076" cy="304800"/>
          </a:xfrm>
          <a:prstGeom prst="triangl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5257800" y="2319393"/>
            <a:ext cx="225076" cy="304800"/>
          </a:xfrm>
          <a:prstGeom prst="triangl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2" idx="3"/>
          </p:cNvCxnSpPr>
          <p:nvPr/>
        </p:nvCxnSpPr>
        <p:spPr>
          <a:xfrm>
            <a:off x="2703338" y="2624193"/>
            <a:ext cx="0" cy="7144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260820" y="2624193"/>
            <a:ext cx="0" cy="16914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809118" y="2631417"/>
            <a:ext cx="5002" cy="16841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70338" y="2638641"/>
            <a:ext cx="0" cy="6999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18325" y="4631323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O</a:t>
            </a:r>
            <a:r>
              <a:rPr lang="en-US" sz="1600" i="1" dirty="0" smtClean="0">
                <a:solidFill>
                  <a:srgbClr val="0070C0"/>
                </a:solidFill>
              </a:rPr>
              <a:t>ld, for telco app? only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936" y="3613525"/>
            <a:ext cx="2891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70C0"/>
                </a:solidFill>
              </a:rPr>
              <a:t>Most Otto apps John has written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59241" y="4639809"/>
            <a:ext cx="3445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70C0"/>
                </a:solidFill>
              </a:rPr>
              <a:t>New, for accessing the PARC SQL Server</a:t>
            </a:r>
          </a:p>
          <a:p>
            <a:r>
              <a:rPr lang="en-US" sz="1600" i="1" dirty="0" smtClean="0">
                <a:solidFill>
                  <a:srgbClr val="0070C0"/>
                </a:solidFill>
              </a:rPr>
              <a:t>for KB initialization &amp; synchronization</a:t>
            </a:r>
          </a:p>
          <a:p>
            <a:r>
              <a:rPr lang="en-US" sz="1600" i="1" dirty="0" smtClean="0">
                <a:solidFill>
                  <a:srgbClr val="0070C0"/>
                </a:solidFill>
              </a:rPr>
              <a:t>with PARC Bus Apps.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74276" y="3613525"/>
            <a:ext cx="201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70C0"/>
                </a:solidFill>
              </a:rPr>
              <a:t>New, for </a:t>
            </a:r>
            <a:r>
              <a:rPr lang="en-US" sz="1600" i="1" dirty="0" err="1" smtClean="0">
                <a:solidFill>
                  <a:srgbClr val="0070C0"/>
                </a:solidFill>
              </a:rPr>
              <a:t>orgTasks</a:t>
            </a:r>
            <a:r>
              <a:rPr lang="en-US" sz="1600" i="1" dirty="0" smtClean="0">
                <a:solidFill>
                  <a:srgbClr val="0070C0"/>
                </a:solidFill>
              </a:rPr>
              <a:t> app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9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6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58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&amp; Representative Examples (1)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7200" y="1593797"/>
            <a:ext cx="2516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are the members of CHAT?”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2277" y="5244300"/>
            <a:ext cx="2092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reports to Kyle Dent?”</a:t>
            </a:r>
          </a:p>
        </p:txBody>
      </p:sp>
      <p:sp>
        <p:nvSpPr>
          <p:cNvPr id="8" name="Oval 7"/>
          <p:cNvSpPr/>
          <p:nvPr/>
        </p:nvSpPr>
        <p:spPr>
          <a:xfrm>
            <a:off x="3581400" y="1240599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581400" y="2154999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</a:t>
            </a:r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CHAT_Area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19600" y="1650853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04887" y="1780834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70069" y="1779814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8875" y="2154999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371596" y="1240599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</a:t>
            </a:r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CHAT_Area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327426" y="1651872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16060" y="2688399"/>
            <a:ext cx="3996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getInstances</a:t>
            </a:r>
            <a:r>
              <a:rPr lang="en-US" sz="1200" dirty="0" smtClean="0">
                <a:latin typeface="Courier" pitchFamily="49" charset="0"/>
              </a:rPr>
              <a:t>(Person, </a:t>
            </a:r>
            <a:r>
              <a:rPr lang="en-US" sz="1200" dirty="0" err="1" smtClean="0">
                <a:latin typeface="Courier" pitchFamily="49" charset="0"/>
              </a:rPr>
              <a:t>memberOf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CHAT_Area</a:t>
            </a:r>
            <a:r>
              <a:rPr lang="en-US" sz="1200" dirty="0" smtClean="0">
                <a:latin typeface="Courier" pitchFamily="49" charset="0"/>
              </a:rPr>
              <a:t>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0200" y="2688398"/>
            <a:ext cx="3438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CHAT_Area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hasMember</a:t>
            </a:r>
            <a:r>
              <a:rPr lang="en-US" sz="1200" dirty="0" smtClean="0">
                <a:latin typeface="Courier" pitchFamily="49" charset="0"/>
              </a:rPr>
              <a:t>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530300" y="3751796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4368500" y="4162050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14643" y="4291012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539970" y="4658032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Kyle_Dent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93527" y="5244300"/>
            <a:ext cx="2390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does Kyle Dent report to?”</a:t>
            </a:r>
          </a:p>
        </p:txBody>
      </p:sp>
      <p:sp>
        <p:nvSpPr>
          <p:cNvPr id="28" name="Oval 27"/>
          <p:cNvSpPr/>
          <p:nvPr/>
        </p:nvSpPr>
        <p:spPr>
          <a:xfrm>
            <a:off x="6608598" y="3755199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Kyle_Dent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7446798" y="4165453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592941" y="4294415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618268" y="4661435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574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58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&amp; Representative Examples (2)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1436" y="1405392"/>
            <a:ext cx="2432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group is Mike Roberts in?”</a:t>
            </a:r>
          </a:p>
        </p:txBody>
      </p:sp>
      <p:sp>
        <p:nvSpPr>
          <p:cNvPr id="8" name="Oval 7"/>
          <p:cNvSpPr/>
          <p:nvPr/>
        </p:nvSpPr>
        <p:spPr>
          <a:xfrm>
            <a:off x="3810000" y="914400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Mike_Roberts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0" y="1828800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648200" y="1324654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33487" y="1454635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35845" y="2362200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Mike_Roberts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memberOf</a:t>
            </a:r>
            <a:r>
              <a:rPr lang="en-US" sz="1200" dirty="0" smtClean="0">
                <a:latin typeface="Courier" pitchFamily="49" charset="0"/>
              </a:rPr>
              <a:t>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436" y="4119128"/>
            <a:ext cx="2347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area is Mike Roberts in?”</a:t>
            </a:r>
          </a:p>
        </p:txBody>
      </p:sp>
      <p:sp>
        <p:nvSpPr>
          <p:cNvPr id="22" name="Oval 21"/>
          <p:cNvSpPr/>
          <p:nvPr/>
        </p:nvSpPr>
        <p:spPr>
          <a:xfrm>
            <a:off x="3816910" y="3810000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Mike_Roberts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816910" y="4724400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655110" y="4220254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40397" y="4350235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26300" y="5396299"/>
            <a:ext cx="4368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Org_? = </a:t>
            </a:r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Mike_Roberts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memberOf</a:t>
            </a:r>
            <a:r>
              <a:rPr lang="en-US" sz="1200" dirty="0" smtClean="0">
                <a:latin typeface="Courier" pitchFamily="49" charset="0"/>
              </a:rPr>
              <a:t>)</a:t>
            </a:r>
            <a:endParaRPr lang="en-US" sz="1200" dirty="0">
              <a:latin typeface="Courier" pitchFamily="49" charset="0"/>
            </a:endParaRPr>
          </a:p>
        </p:txBody>
      </p:sp>
      <p:cxnSp>
        <p:nvCxnSpPr>
          <p:cNvPr id="27" name="Straight Arrow Connector 26"/>
          <p:cNvCxnSpPr>
            <a:stCxn id="23" idx="6"/>
            <a:endCxn id="29" idx="1"/>
          </p:cNvCxnSpPr>
          <p:nvPr/>
        </p:nvCxnSpPr>
        <p:spPr>
          <a:xfrm>
            <a:off x="5271369" y="4929527"/>
            <a:ext cx="1309045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14372" y="4934697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80414" y="4806416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OrgUnitLevel_Area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12699" y="5867400"/>
            <a:ext cx="5298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</a:t>
            </a:r>
            <a:r>
              <a:rPr lang="en-US" sz="1200" dirty="0" smtClean="0">
                <a:latin typeface="Courier" pitchFamily="49" charset="0"/>
              </a:rPr>
              <a:t>(Org_?, </a:t>
            </a:r>
            <a:r>
              <a:rPr lang="en-US" sz="1200" dirty="0" err="1" smtClean="0">
                <a:latin typeface="Courier" pitchFamily="49" charset="0"/>
              </a:rPr>
              <a:t>isOrgUnitLevel</a:t>
            </a:r>
            <a:r>
              <a:rPr lang="en-US" sz="1200" dirty="0" smtClean="0">
                <a:latin typeface="Courier" pitchFamily="49" charset="0"/>
              </a:rPr>
              <a:t>) = </a:t>
            </a:r>
            <a:r>
              <a:rPr lang="en-US" sz="1200" dirty="0" err="1" smtClean="0">
                <a:latin typeface="Courier" pitchFamily="49" charset="0"/>
              </a:rPr>
              <a:t>OrgUnitLevel_Area</a:t>
            </a:r>
            <a:endParaRPr lang="en-US" sz="1200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76200"/>
            <a:ext cx="6926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&amp; Representative Examples (1, </a:t>
            </a:r>
            <a:r>
              <a:rPr lang="en-US" sz="2400" dirty="0" smtClean="0">
                <a:solidFill>
                  <a:srgbClr val="5EA1B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8797" y="1593796"/>
            <a:ext cx="2516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are the members of CHAT?”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0" y="5431598"/>
            <a:ext cx="2092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reports to Kyle Dent?”</a:t>
            </a:r>
          </a:p>
        </p:txBody>
      </p:sp>
      <p:sp>
        <p:nvSpPr>
          <p:cNvPr id="8" name="Oval 7"/>
          <p:cNvSpPr/>
          <p:nvPr/>
        </p:nvSpPr>
        <p:spPr>
          <a:xfrm>
            <a:off x="2971800" y="1240599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71800" y="2154999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810000" y="1650853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95287" y="1780834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6038" y="1780834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hasMember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172200" y="2154999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Oval 14"/>
          <p:cNvSpPr/>
          <p:nvPr/>
        </p:nvSpPr>
        <p:spPr>
          <a:xfrm>
            <a:off x="6174921" y="1240599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130751" y="1651872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90600" y="2688399"/>
            <a:ext cx="426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Person_? = </a:t>
            </a:r>
            <a:r>
              <a:rPr lang="en-US" sz="1200" dirty="0" err="1" smtClean="0">
                <a:latin typeface="Courier" pitchFamily="49" charset="0"/>
              </a:rPr>
              <a:t>getInstances</a:t>
            </a:r>
            <a:r>
              <a:rPr lang="en-US" sz="1200" dirty="0" smtClean="0">
                <a:latin typeface="Courier" pitchFamily="49" charset="0"/>
              </a:rPr>
              <a:t>(Person, </a:t>
            </a:r>
            <a:r>
              <a:rPr lang="en-US" sz="1200" dirty="0" err="1" smtClean="0">
                <a:latin typeface="Courier" pitchFamily="49" charset="0"/>
              </a:rPr>
              <a:t>memberOf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86400" y="2688398"/>
            <a:ext cx="3709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Person_? = </a:t>
            </a:r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hasMember</a:t>
            </a:r>
            <a:r>
              <a:rPr lang="en-US" sz="1200" dirty="0" smtClean="0">
                <a:latin typeface="Courier" pitchFamily="49" charset="0"/>
              </a:rPr>
              <a:t>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1223" y="3865077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879423" y="4275331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954128" y="4383884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50893" y="4771313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8800" y="5438001"/>
            <a:ext cx="2390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does Kyle Dent report to?”</a:t>
            </a:r>
          </a:p>
        </p:txBody>
      </p:sp>
      <p:sp>
        <p:nvSpPr>
          <p:cNvPr id="28" name="Oval 27"/>
          <p:cNvSpPr/>
          <p:nvPr/>
        </p:nvSpPr>
        <p:spPr>
          <a:xfrm>
            <a:off x="6283871" y="3868480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7122071" y="4278734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193449" y="4432969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93541" y="4774716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997" y="798930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 really...</a:t>
            </a:r>
            <a:endParaRPr lang="en-US" i="1" dirty="0">
              <a:solidFill>
                <a:srgbClr val="66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26259" y="2360873"/>
            <a:ext cx="1015008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1256" y="2335935"/>
            <a:ext cx="1135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hasAbbrevName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71739" y="2237762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648450" y="1445726"/>
            <a:ext cx="1015008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543800" y="1402053"/>
            <a:ext cx="1135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hasAbbrevName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5390" y="1330928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593440" y="4787684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53029" y="4766688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88183" y="4673141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Kyle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619564" y="5085147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41376" y="5065574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14307" y="4970604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Dent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431506" y="4785294"/>
            <a:ext cx="161925" cy="9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71988" y="5044850"/>
            <a:ext cx="150018" cy="3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836054" y="3866916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800405" y="383877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30797" y="3752373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Kyle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7862178" y="4164379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788752" y="4137663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56921" y="404983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Dent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7646194" y="3865958"/>
            <a:ext cx="194553" cy="102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729538" y="4125687"/>
            <a:ext cx="134884" cy="37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90600" y="2979298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smtClean="0">
                <a:latin typeface="Symbol" panose="05050102010706020507" pitchFamily="18" charset="2"/>
              </a:rPr>
              <a:t>l, </a:t>
            </a:r>
            <a:r>
              <a:rPr lang="en-US" sz="1200" dirty="0" err="1" smtClean="0">
                <a:latin typeface="Courier" pitchFamily="49" charset="0"/>
              </a:rPr>
              <a:t>hasAbbrevName</a:t>
            </a:r>
            <a:r>
              <a:rPr lang="en-US" sz="1200" dirty="0" smtClean="0">
                <a:latin typeface="Courier" pitchFamily="49" charset="0"/>
              </a:rPr>
              <a:t>) = CHAT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86400" y="2945711"/>
            <a:ext cx="3616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hasAbbrevName</a:t>
            </a:r>
            <a:r>
              <a:rPr lang="en-US" sz="1200" dirty="0" smtClean="0">
                <a:latin typeface="Courier" pitchFamily="49" charset="0"/>
              </a:rPr>
              <a:t>) = CHAT</a:t>
            </a:r>
            <a:endParaRPr lang="en-US" sz="1200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926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&amp; Representative Examples (2, </a:t>
            </a:r>
            <a:r>
              <a:rPr lang="en-US" sz="2400" dirty="0" smtClean="0">
                <a:solidFill>
                  <a:srgbClr val="5EA1B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1436" y="1405392"/>
            <a:ext cx="2432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group is Mike Roberts in?”</a:t>
            </a:r>
          </a:p>
        </p:txBody>
      </p:sp>
      <p:sp>
        <p:nvSpPr>
          <p:cNvPr id="8" name="Oval 7"/>
          <p:cNvSpPr/>
          <p:nvPr/>
        </p:nvSpPr>
        <p:spPr>
          <a:xfrm>
            <a:off x="3810000" y="914400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0" y="1828800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648200" y="1324654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33487" y="1454635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35845" y="2362200"/>
            <a:ext cx="3988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Org_? = </a:t>
            </a:r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Person_</a:t>
            </a:r>
            <a:r>
              <a:rPr lang="en-US" sz="1200" dirty="0" err="1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memberOf</a:t>
            </a:r>
            <a:r>
              <a:rPr lang="en-US" sz="1200" dirty="0" smtClean="0">
                <a:latin typeface="Courier" pitchFamily="49" charset="0"/>
              </a:rPr>
              <a:t>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436" y="4119128"/>
            <a:ext cx="2347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area is Mike Roberts in?”</a:t>
            </a:r>
          </a:p>
        </p:txBody>
      </p:sp>
      <p:sp>
        <p:nvSpPr>
          <p:cNvPr id="22" name="Oval 21"/>
          <p:cNvSpPr/>
          <p:nvPr/>
        </p:nvSpPr>
        <p:spPr>
          <a:xfrm>
            <a:off x="3816910" y="3810000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3" name="Oval 22"/>
          <p:cNvSpPr/>
          <p:nvPr/>
        </p:nvSpPr>
        <p:spPr>
          <a:xfrm>
            <a:off x="3816910" y="4724400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?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655110" y="4220254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40397" y="4350235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26300" y="5396299"/>
            <a:ext cx="3988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Org_? = </a:t>
            </a:r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Person_</a:t>
            </a:r>
            <a:r>
              <a:rPr lang="en-US" sz="1200" dirty="0" err="1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memberOf</a:t>
            </a:r>
            <a:r>
              <a:rPr lang="en-US" sz="1200" dirty="0" smtClean="0">
                <a:latin typeface="Courier" pitchFamily="49" charset="0"/>
              </a:rPr>
              <a:t>)</a:t>
            </a:r>
            <a:endParaRPr lang="en-US" sz="1200" dirty="0">
              <a:latin typeface="Courier" pitchFamily="49" charset="0"/>
            </a:endParaRPr>
          </a:p>
        </p:txBody>
      </p:sp>
      <p:cxnSp>
        <p:nvCxnSpPr>
          <p:cNvPr id="27" name="Straight Arrow Connector 26"/>
          <p:cNvCxnSpPr>
            <a:stCxn id="23" idx="6"/>
            <a:endCxn id="29" idx="1"/>
          </p:cNvCxnSpPr>
          <p:nvPr/>
        </p:nvCxnSpPr>
        <p:spPr>
          <a:xfrm>
            <a:off x="5271369" y="4929527"/>
            <a:ext cx="1309045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14372" y="4934697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80414" y="4806416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OrgUnitLevel_Area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09971" y="5673298"/>
            <a:ext cx="5298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</a:t>
            </a:r>
            <a:r>
              <a:rPr lang="en-US" sz="1200" dirty="0" smtClean="0">
                <a:latin typeface="Courier" pitchFamily="49" charset="0"/>
              </a:rPr>
              <a:t>(Org_?, </a:t>
            </a:r>
            <a:r>
              <a:rPr lang="en-US" sz="1200" dirty="0" err="1" smtClean="0">
                <a:latin typeface="Courier" pitchFamily="49" charset="0"/>
              </a:rPr>
              <a:t>isOrgUnitLevel</a:t>
            </a:r>
            <a:r>
              <a:rPr lang="en-US" sz="1200" dirty="0" smtClean="0">
                <a:latin typeface="Courier" pitchFamily="49" charset="0"/>
              </a:rPr>
              <a:t>) = </a:t>
            </a:r>
            <a:r>
              <a:rPr lang="en-US" sz="1200" dirty="0" err="1" smtClean="0">
                <a:latin typeface="Courier" pitchFamily="49" charset="0"/>
              </a:rPr>
              <a:t>OrgUnitLevel_Area</a:t>
            </a:r>
            <a:endParaRPr lang="en-US" sz="1200" dirty="0">
              <a:latin typeface="Courier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397951" y="901446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62302" y="87330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92694" y="786903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Mike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424075" y="1198909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50649" y="1172193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18818" y="1084366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Roberts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207794" y="900489"/>
            <a:ext cx="194850" cy="128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64944" y="1154906"/>
            <a:ext cx="161375" cy="43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409604" y="3826396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73955" y="379825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04347" y="3711853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Mike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5435728" y="4123859"/>
            <a:ext cx="63728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62302" y="4097143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30471" y="4009316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Roberts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219744" y="3825438"/>
            <a:ext cx="194553" cy="102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260181" y="4060031"/>
            <a:ext cx="177791" cy="63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881131" y="2639199"/>
            <a:ext cx="3895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Person_</a:t>
            </a:r>
            <a:r>
              <a:rPr lang="en-US" sz="1200" dirty="0" err="1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firstName</a:t>
            </a:r>
            <a:r>
              <a:rPr lang="en-US" sz="1200" dirty="0" smtClean="0">
                <a:latin typeface="Courier" pitchFamily="49" charset="0"/>
              </a:rPr>
              <a:t>)= Mike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81131" y="2917159"/>
            <a:ext cx="4081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Person_</a:t>
            </a:r>
            <a:r>
              <a:rPr lang="en-US" sz="1200" dirty="0" err="1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lastName</a:t>
            </a:r>
            <a:r>
              <a:rPr lang="en-US" sz="1200" dirty="0" smtClean="0">
                <a:latin typeface="Courier" pitchFamily="49" charset="0"/>
              </a:rPr>
              <a:t>)= Roberts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09971" y="5935497"/>
            <a:ext cx="3895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Person_</a:t>
            </a:r>
            <a:r>
              <a:rPr lang="en-US" sz="1200" dirty="0" err="1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firstName</a:t>
            </a:r>
            <a:r>
              <a:rPr lang="en-US" sz="1200" dirty="0" smtClean="0">
                <a:latin typeface="Courier" pitchFamily="49" charset="0"/>
              </a:rPr>
              <a:t>)= Mike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09971" y="6213457"/>
            <a:ext cx="4081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getPropValues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Person_</a:t>
            </a:r>
            <a:r>
              <a:rPr lang="en-US" sz="1200" dirty="0" err="1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lastName</a:t>
            </a:r>
            <a:r>
              <a:rPr lang="en-US" sz="1200" dirty="0" smtClean="0">
                <a:latin typeface="Courier" pitchFamily="49" charset="0"/>
              </a:rPr>
              <a:t>)= Roberts</a:t>
            </a:r>
            <a:endParaRPr lang="en-US" sz="1200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8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926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&amp; Representative Examples (3, </a:t>
            </a:r>
            <a:r>
              <a:rPr lang="en-US" sz="2400" dirty="0" smtClean="0">
                <a:solidFill>
                  <a:srgbClr val="5EA1B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5382" y="919151"/>
            <a:ext cx="4649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area managers are in the same pod as their lab manager?”</a:t>
            </a:r>
          </a:p>
        </p:txBody>
      </p:sp>
      <p:sp>
        <p:nvSpPr>
          <p:cNvPr id="8" name="Oval 7"/>
          <p:cNvSpPr/>
          <p:nvPr/>
        </p:nvSpPr>
        <p:spPr>
          <a:xfrm>
            <a:off x="3299311" y="1955597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?1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421119" y="1955597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Freeform 10"/>
          <p:cNvSpPr/>
          <p:nvPr/>
        </p:nvSpPr>
        <p:spPr>
          <a:xfrm>
            <a:off x="4137511" y="2369893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22798" y="2499874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43539" y="1955597"/>
            <a:ext cx="1454459" cy="410254"/>
          </a:xfrm>
          <a:prstGeom prst="ellipse">
            <a:avLst/>
          </a:prstGeom>
          <a:solidFill>
            <a:srgbClr val="FFFF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l5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3942" y="3733800"/>
            <a:ext cx="5476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 pitchFamily="49" charset="0"/>
              </a:rPr>
              <a:t>Person_?1 = </a:t>
            </a:r>
            <a:r>
              <a:rPr lang="en-US" sz="1200" dirty="0" err="1" smtClean="0">
                <a:latin typeface="Courier" pitchFamily="49" charset="0"/>
              </a:rPr>
              <a:t>getInstances</a:t>
            </a:r>
            <a:r>
              <a:rPr lang="en-US" sz="1200" dirty="0" smtClean="0">
                <a:latin typeface="Courier" pitchFamily="49" charset="0"/>
              </a:rPr>
              <a:t>(Person, </a:t>
            </a:r>
            <a:r>
              <a:rPr lang="en-US" sz="1200" dirty="0" err="1" smtClean="0">
                <a:latin typeface="Courier" pitchFamily="49" charset="0"/>
              </a:rPr>
              <a:t>headOf</a:t>
            </a:r>
            <a:r>
              <a:rPr lang="en-US" sz="1200" dirty="0" smtClean="0">
                <a:latin typeface="Courier" pitchFamily="49" charset="0"/>
              </a:rPr>
              <a:t>, Organization_</a:t>
            </a:r>
            <a:r>
              <a:rPr lang="en-US" sz="1200" dirty="0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2)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21096" y="1877288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00975" y="2037613"/>
            <a:ext cx="1241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rgUnitLevel_Area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3942" y="5884158"/>
            <a:ext cx="4740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</a:t>
            </a:r>
            <a:r>
              <a:rPr lang="en-US" sz="1200" dirty="0" smtClean="0">
                <a:latin typeface="Courier" pitchFamily="49" charset="0"/>
              </a:rPr>
              <a:t>(Location_</a:t>
            </a:r>
            <a:r>
              <a:rPr lang="en-US" sz="1200" dirty="0" smtClean="0"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latin typeface="Courier" pitchFamily="49" charset="0"/>
              </a:rPr>
              <a:t>5, </a:t>
            </a:r>
            <a:r>
              <a:rPr lang="en-US" sz="1200" dirty="0" err="1" smtClean="0">
                <a:latin typeface="Courier" pitchFamily="49" charset="0"/>
              </a:rPr>
              <a:t>locationPod</a:t>
            </a:r>
            <a:r>
              <a:rPr lang="en-US" sz="1200" dirty="0" smtClean="0">
                <a:latin typeface="Courier" pitchFamily="49" charset="0"/>
              </a:rPr>
              <a:t>) = </a:t>
            </a:r>
            <a:r>
              <a:rPr lang="en-US" sz="1200" u="sng" dirty="0" smtClean="0">
                <a:latin typeface="Courier" pitchFamily="49" charset="0"/>
              </a:rPr>
              <a:t>podID_</a:t>
            </a:r>
            <a:r>
              <a:rPr lang="en-US" sz="1200" u="sng" dirty="0" smtClean="0">
                <a:latin typeface="Symbol" panose="05050102010706020507" pitchFamily="18" charset="2"/>
              </a:rPr>
              <a:t>l</a:t>
            </a:r>
            <a:r>
              <a:rPr lang="en-US" sz="1200" u="sng" dirty="0" smtClean="0">
                <a:latin typeface="Courier" pitchFamily="49" charset="0"/>
              </a:rPr>
              <a:t>6</a:t>
            </a:r>
            <a:endParaRPr lang="en-US" sz="1200" u="sng" dirty="0">
              <a:latin typeface="Courier" pitchFamily="49" charset="0"/>
            </a:endParaRPr>
          </a:p>
        </p:txBody>
      </p:sp>
      <p:cxnSp>
        <p:nvCxnSpPr>
          <p:cNvPr id="39" name="Straight Arrow Connector 38"/>
          <p:cNvCxnSpPr>
            <a:stCxn id="8" idx="6"/>
          </p:cNvCxnSpPr>
          <p:nvPr/>
        </p:nvCxnSpPr>
        <p:spPr>
          <a:xfrm>
            <a:off x="4753770" y="2160724"/>
            <a:ext cx="662125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40397" y="1918544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88521" y="2271713"/>
            <a:ext cx="373542" cy="298959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7989" y="2246782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locPod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8536" y="253831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podID_</a:t>
            </a:r>
            <a:r>
              <a:rPr lang="en-US" sz="1000" u="sng" dirty="0" smtClean="0">
                <a:latin typeface="Symbol" panose="05050102010706020507" pitchFamily="18" charset="2"/>
                <a:cs typeface="Arial" panose="020B0604020202020204" pitchFamily="34" charset="0"/>
              </a:rPr>
              <a:t>l6</a:t>
            </a:r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/>
          <p:cNvCxnSpPr>
            <a:stCxn id="9" idx="6"/>
            <a:endCxn id="29" idx="1"/>
          </p:cNvCxnSpPr>
          <p:nvPr/>
        </p:nvCxnSpPr>
        <p:spPr>
          <a:xfrm>
            <a:off x="6875578" y="2160724"/>
            <a:ext cx="925397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294087" y="2858428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l3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415895" y="2858428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15872" y="2785434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81925" y="2940444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rgUnitLevel_Lab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748546" y="3063556"/>
            <a:ext cx="662125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735173" y="282669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Arrow Connector 57"/>
          <p:cNvCxnSpPr>
            <a:stCxn id="53" idx="6"/>
          </p:cNvCxnSpPr>
          <p:nvPr/>
        </p:nvCxnSpPr>
        <p:spPr>
          <a:xfrm>
            <a:off x="6870354" y="3063555"/>
            <a:ext cx="930621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28401" y="1904207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locatedIn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/>
          <p:cNvCxnSpPr>
            <a:stCxn id="8" idx="2"/>
            <a:endCxn id="22" idx="6"/>
          </p:cNvCxnSpPr>
          <p:nvPr/>
        </p:nvCxnSpPr>
        <p:spPr>
          <a:xfrm flipH="1">
            <a:off x="2597998" y="2160724"/>
            <a:ext cx="701313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173942" y="2858428"/>
            <a:ext cx="1454459" cy="410254"/>
          </a:xfrm>
          <a:prstGeom prst="ellipse">
            <a:avLst/>
          </a:prstGeom>
          <a:solidFill>
            <a:srgbClr val="FFFF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l7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897148" y="2812211"/>
            <a:ext cx="293477" cy="211977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70781" y="2891711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locPod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58804" y="2801723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locatedIn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2628401" y="3063555"/>
            <a:ext cx="664777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173942" y="4040994"/>
            <a:ext cx="6305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>
                <a:solidFill>
                  <a:prstClr val="black"/>
                </a:solidFill>
                <a:latin typeface="Courier" pitchFamily="49" charset="0"/>
              </a:rPr>
              <a:t>getPropValues</a:t>
            </a:r>
            <a:r>
              <a:rPr lang="en-US" sz="1200" dirty="0">
                <a:solidFill>
                  <a:prstClr val="black"/>
                </a:solidFill>
                <a:latin typeface="Courier" pitchFamily="49" charset="0"/>
              </a:rPr>
              <a:t>(Organization_</a:t>
            </a:r>
            <a:r>
              <a:rPr lang="en-US" sz="1200" dirty="0">
                <a:solidFill>
                  <a:prstClr val="black"/>
                </a:solidFill>
                <a:latin typeface="Symbol" panose="05050102010706020507" pitchFamily="18" charset="2"/>
              </a:rPr>
              <a:t>l</a:t>
            </a:r>
            <a:r>
              <a:rPr lang="en-US" sz="1200" dirty="0">
                <a:solidFill>
                  <a:prstClr val="black"/>
                </a:solidFill>
                <a:latin typeface="Courier" pitchFamily="49" charset="0"/>
              </a:rPr>
              <a:t>2, </a:t>
            </a:r>
            <a:r>
              <a:rPr lang="en-US" sz="1200" dirty="0" err="1">
                <a:solidFill>
                  <a:prstClr val="black"/>
                </a:solidFill>
                <a:latin typeface="Courier" pitchFamily="49" charset="0"/>
              </a:rPr>
              <a:t>isOrgUnitLevel</a:t>
            </a:r>
            <a:r>
              <a:rPr lang="en-US" sz="1200" dirty="0">
                <a:solidFill>
                  <a:prstClr val="black"/>
                </a:solidFill>
                <a:latin typeface="Courier" pitchFamily="49" charset="0"/>
              </a:rPr>
              <a:t>) = </a:t>
            </a:r>
            <a:r>
              <a:rPr lang="en-US" sz="1200" u="sng" dirty="0" err="1">
                <a:solidFill>
                  <a:prstClr val="black"/>
                </a:solidFill>
                <a:latin typeface="Courier" pitchFamily="49" charset="0"/>
              </a:rPr>
              <a:t>orgUnitLevel_Area</a:t>
            </a:r>
            <a:endParaRPr lang="en-US" sz="1200" u="sng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173942" y="4348188"/>
            <a:ext cx="6305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 smtClean="0">
                <a:solidFill>
                  <a:prstClr val="black"/>
                </a:solidFill>
                <a:latin typeface="Courier" pitchFamily="49" charset="0"/>
              </a:rPr>
              <a:t>getPropValues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(Person_?1, </a:t>
            </a:r>
            <a:r>
              <a:rPr lang="en-US" sz="1200" dirty="0" err="1" smtClean="0">
                <a:solidFill>
                  <a:prstClr val="black"/>
                </a:solidFill>
                <a:latin typeface="Courier" pitchFamily="49" charset="0"/>
              </a:rPr>
              <a:t>reportsTo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) = Person_</a:t>
            </a:r>
            <a:r>
              <a:rPr lang="en-US" sz="1200" dirty="0" smtClean="0">
                <a:solidFill>
                  <a:prstClr val="black"/>
                </a:solidFill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3</a:t>
            </a:r>
            <a:endParaRPr lang="en-US" sz="1200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3942" y="5269770"/>
            <a:ext cx="6305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 smtClean="0">
                <a:solidFill>
                  <a:prstClr val="black"/>
                </a:solidFill>
                <a:latin typeface="Courier" pitchFamily="49" charset="0"/>
              </a:rPr>
              <a:t>getPropValues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(Person_?1, </a:t>
            </a:r>
            <a:r>
              <a:rPr lang="en-US" sz="1200" dirty="0" err="1" smtClean="0">
                <a:solidFill>
                  <a:prstClr val="black"/>
                </a:solidFill>
                <a:latin typeface="Courier" pitchFamily="49" charset="0"/>
              </a:rPr>
              <a:t>locatedIn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) = Location_</a:t>
            </a:r>
            <a:r>
              <a:rPr lang="en-US" sz="1200" dirty="0" smtClean="0">
                <a:solidFill>
                  <a:prstClr val="black"/>
                </a:solidFill>
                <a:latin typeface="Symbol" panose="05050102010706020507" pitchFamily="18" charset="2"/>
              </a:rPr>
              <a:t>l</a:t>
            </a:r>
            <a:r>
              <a:rPr lang="en-US" sz="1200" dirty="0">
                <a:solidFill>
                  <a:prstClr val="black"/>
                </a:solidFill>
                <a:latin typeface="Courier" pitchFamily="49" charset="0"/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173942" y="4655382"/>
            <a:ext cx="6305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 smtClean="0">
                <a:solidFill>
                  <a:prstClr val="black"/>
                </a:solidFill>
                <a:latin typeface="Courier" pitchFamily="49" charset="0"/>
              </a:rPr>
              <a:t>getPropValues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(Person_</a:t>
            </a:r>
            <a:r>
              <a:rPr lang="en-US" sz="1200" dirty="0" smtClean="0">
                <a:solidFill>
                  <a:prstClr val="black"/>
                </a:solidFill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3, </a:t>
            </a:r>
            <a:r>
              <a:rPr lang="en-US" sz="1200" dirty="0" err="1" smtClean="0">
                <a:solidFill>
                  <a:prstClr val="black"/>
                </a:solidFill>
                <a:latin typeface="Courier" pitchFamily="49" charset="0"/>
              </a:rPr>
              <a:t>headOf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) = Organization_</a:t>
            </a:r>
            <a:r>
              <a:rPr lang="en-US" sz="1200" dirty="0" smtClean="0">
                <a:solidFill>
                  <a:prstClr val="black"/>
                </a:solidFill>
                <a:latin typeface="Symbol" panose="05050102010706020507" pitchFamily="18" charset="2"/>
              </a:rPr>
              <a:t>l</a:t>
            </a:r>
            <a:r>
              <a:rPr lang="en-US" sz="1200" dirty="0">
                <a:solidFill>
                  <a:prstClr val="black"/>
                </a:solidFill>
                <a:latin typeface="Courier" pitchFamily="49" charset="0"/>
              </a:rPr>
              <a:t>4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173942" y="4962576"/>
            <a:ext cx="6305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 smtClean="0">
                <a:solidFill>
                  <a:prstClr val="black"/>
                </a:solidFill>
                <a:latin typeface="Courier" pitchFamily="49" charset="0"/>
              </a:rPr>
              <a:t>getPropValues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(Organization_</a:t>
            </a:r>
            <a:r>
              <a:rPr lang="en-US" sz="1200" dirty="0" smtClean="0">
                <a:solidFill>
                  <a:prstClr val="black"/>
                </a:solidFill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4, </a:t>
            </a:r>
            <a:r>
              <a:rPr lang="en-US" sz="1200" dirty="0" err="1">
                <a:solidFill>
                  <a:prstClr val="black"/>
                </a:solidFill>
                <a:latin typeface="Courier" pitchFamily="49" charset="0"/>
              </a:rPr>
              <a:t>isOrgUnitLevel</a:t>
            </a:r>
            <a:r>
              <a:rPr lang="en-US" sz="1200" dirty="0">
                <a:solidFill>
                  <a:prstClr val="black"/>
                </a:solidFill>
                <a:latin typeface="Courier" pitchFamily="49" charset="0"/>
              </a:rPr>
              <a:t>) = </a:t>
            </a:r>
            <a:r>
              <a:rPr lang="en-US" sz="1200" u="sng" dirty="0" err="1" smtClean="0">
                <a:solidFill>
                  <a:prstClr val="black"/>
                </a:solidFill>
                <a:latin typeface="Courier" pitchFamily="49" charset="0"/>
              </a:rPr>
              <a:t>orgUnitLevel_Lab</a:t>
            </a:r>
            <a:endParaRPr lang="en-US" sz="1200" u="sng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173942" y="5576964"/>
            <a:ext cx="6305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 smtClean="0">
                <a:solidFill>
                  <a:prstClr val="black"/>
                </a:solidFill>
                <a:latin typeface="Courier" pitchFamily="49" charset="0"/>
              </a:rPr>
              <a:t>getPropValues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(Person_</a:t>
            </a:r>
            <a:r>
              <a:rPr lang="en-US" sz="1200" dirty="0" smtClean="0">
                <a:solidFill>
                  <a:prstClr val="black"/>
                </a:solidFill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3, </a:t>
            </a:r>
            <a:r>
              <a:rPr lang="en-US" sz="1200" dirty="0" err="1" smtClean="0">
                <a:solidFill>
                  <a:prstClr val="black"/>
                </a:solidFill>
                <a:latin typeface="Courier" pitchFamily="49" charset="0"/>
              </a:rPr>
              <a:t>locatedIn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) = Location_</a:t>
            </a:r>
            <a:r>
              <a:rPr lang="en-US" sz="1200" dirty="0" smtClean="0">
                <a:solidFill>
                  <a:prstClr val="black"/>
                </a:solidFill>
                <a:latin typeface="Symbol" panose="05050102010706020507" pitchFamily="18" charset="2"/>
              </a:rPr>
              <a:t>l</a:t>
            </a:r>
            <a:r>
              <a:rPr lang="en-US" sz="1200" dirty="0" smtClean="0">
                <a:solidFill>
                  <a:prstClr val="black"/>
                </a:solidFill>
                <a:latin typeface="Courier" pitchFamily="49" charset="0"/>
              </a:rPr>
              <a:t>7</a:t>
            </a:r>
            <a:endParaRPr lang="en-US" sz="1200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73942" y="6191352"/>
            <a:ext cx="4740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" pitchFamily="49" charset="0"/>
              </a:rPr>
              <a:t>getPropValue</a:t>
            </a:r>
            <a:r>
              <a:rPr lang="en-US" sz="1200" dirty="0" smtClean="0">
                <a:latin typeface="Courier" pitchFamily="49" charset="0"/>
              </a:rPr>
              <a:t>(Location_</a:t>
            </a:r>
            <a:r>
              <a:rPr lang="en-US" sz="1200" dirty="0" smtClean="0">
                <a:latin typeface="Symbol" panose="05050102010706020507" pitchFamily="18" charset="2"/>
              </a:rPr>
              <a:t>l</a:t>
            </a:r>
            <a:r>
              <a:rPr lang="en-US" sz="1200" dirty="0">
                <a:latin typeface="Courier" pitchFamily="49" charset="0"/>
              </a:rPr>
              <a:t>7</a:t>
            </a:r>
            <a:r>
              <a:rPr lang="en-US" sz="1200" dirty="0" smtClean="0">
                <a:latin typeface="Courier" pitchFamily="49" charset="0"/>
              </a:rPr>
              <a:t>, </a:t>
            </a:r>
            <a:r>
              <a:rPr lang="en-US" sz="1200" dirty="0" err="1" smtClean="0">
                <a:latin typeface="Courier" pitchFamily="49" charset="0"/>
              </a:rPr>
              <a:t>locationPod</a:t>
            </a:r>
            <a:r>
              <a:rPr lang="en-US" sz="1200" dirty="0" smtClean="0">
                <a:latin typeface="Courier" pitchFamily="49" charset="0"/>
              </a:rPr>
              <a:t>) = </a:t>
            </a:r>
            <a:r>
              <a:rPr lang="en-US" sz="1200" u="sng" dirty="0" smtClean="0">
                <a:latin typeface="Courier" pitchFamily="49" charset="0"/>
              </a:rPr>
              <a:t>podID_</a:t>
            </a:r>
            <a:r>
              <a:rPr lang="en-US" sz="1200" u="sng" dirty="0" smtClean="0">
                <a:latin typeface="Symbol" panose="05050102010706020507" pitchFamily="18" charset="2"/>
              </a:rPr>
              <a:t>l</a:t>
            </a:r>
            <a:r>
              <a:rPr lang="en-US" sz="1200" u="sng" dirty="0" smtClean="0">
                <a:latin typeface="Courier" pitchFamily="49" charset="0"/>
              </a:rPr>
              <a:t>6</a:t>
            </a:r>
            <a:endParaRPr lang="en-US" sz="1200" u="sng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9055" y="76200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Rules (1)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1161" y="882326"/>
            <a:ext cx="2516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are the members of CHAT?”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38389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Interpreter Template Rule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Dialog Rule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5345" y="4495800"/>
            <a:ext cx="275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Generator Template Rule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2057900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User: Ask(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WhoAreMembersOf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(Organization($1))) &lt;- Who are the members of {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OrganizationCat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[$1]}?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OrganizationCat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 &lt;-&gt; CHAT</a:t>
            </a:r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3429000"/>
            <a:ext cx="799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rank(30): Ask(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WhoAreMembersOf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(Organization($1))) =&gt; 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getMembers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(Organization($1), $2)</a:t>
            </a: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                                                  Inform(Reply($2))</a:t>
            </a:r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374" y="5105400"/>
            <a:ext cx="5763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Agent: Inform(Reply(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PersonList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($3))) -&gt; The members are {$3}</a:t>
            </a:r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086600" y="3659832"/>
            <a:ext cx="762000" cy="531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3671" y="4191000"/>
            <a:ext cx="4275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PersonList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(“Mike, John, Kyle, Jesse, Eric”)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54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6730675"/>
              <a:gd name="adj2" fmla="val 4294916"/>
            </a:avLst>
          </a:prstGeom>
          <a:ln w="3175">
            <a:solidFill>
              <a:srgbClr val="FF8989"/>
            </a:solidFill>
            <a:prstDash val="lg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76200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Heroic Leap Approach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6730675"/>
              <a:gd name="adj2" fmla="val 11692658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Rules (2)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1161" y="882326"/>
            <a:ext cx="2092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reports to Kyle Dent?”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38389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Interpreter Template Rule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Dialog Rule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5345" y="4495800"/>
            <a:ext cx="275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Generator Template Rule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1161" y="2057900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User: Ask(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WhoReportsToPerson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(Person($1))) &lt;- Who reports to {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[$1]}?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 &lt;-&gt; Kyle Dent</a:t>
            </a:r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3429000"/>
            <a:ext cx="762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rank(30): Ask(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WhoReportsToPerson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(Person($1))) =&gt; 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getWhoReportsTo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(Person($1), $2)</a:t>
            </a: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                                               Inform(Reply($2))   </a:t>
            </a:r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374" y="5105400"/>
            <a:ext cx="5763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Agent: Inform(Reply(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PersonList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($3))) -&gt; The members are {$3}</a:t>
            </a:r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858000" y="3659832"/>
            <a:ext cx="685800" cy="683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04245" y="4332914"/>
            <a:ext cx="4182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PersonList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(“Mike, John, Kyle, Jesse, Eric”)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7899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Rules: Referring to Entities  Option 1a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582972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reports to Kyle?”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033" y="870857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Interpreter Template Rule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967" y="1905000"/>
            <a:ext cx="864531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User: Ask(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WhoReportsToPerson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(Person($1))) &lt;- Who reports to {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FirstNameCat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[$1]}?</a:t>
            </a:r>
          </a:p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User: Ask(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WhoReportsToPerson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(Person($1))) &lt;- Who reports to {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PreferredNameCat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[$1]}?</a:t>
            </a: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User: Ask(</a:t>
            </a:r>
            <a:r>
              <a:rPr lang="en-US" sz="1200" dirty="0" err="1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WhoReportsToPerson</a:t>
            </a:r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(Person($1))) &lt;- Who reports to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{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FirstNameLastNameCat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</a:t>
            </a:r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1]}?</a:t>
            </a: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User: Ask(</a:t>
            </a:r>
            <a:r>
              <a:rPr lang="en-US" sz="1200" dirty="0" err="1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WhoReportsToPerson</a:t>
            </a:r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(Person($1))) &lt;- Who reports to {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PreferredNameLastNameCat</a:t>
            </a:r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[$1]}?</a:t>
            </a: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User: Ask(</a:t>
            </a:r>
            <a:r>
              <a:rPr lang="en-US" sz="1200" dirty="0" err="1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WhoReportsToPerson</a:t>
            </a:r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(Person($1))) &lt;- Who reports to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{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LastNameCat</a:t>
            </a:r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[$1]}?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FirstNameCat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stephen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Stephen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PreferredNameCat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Steve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FirstNameLastNameCat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stephen_hoover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Stephen Hoover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PreferredNameLastNameCat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steve_hoover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Steve Hoover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LastNameCat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[hoover] &lt;-&gt; Hoover</a:t>
            </a:r>
          </a:p>
          <a:p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41553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017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Rules: Referring to Entities  Option 1b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582972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reports to Kyle?”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033" y="870857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Interpreter Template Rule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1905000"/>
            <a:ext cx="70647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User: Ask(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WhoReportsToPerson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(Person($1))) &lt;- Who reports to {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[$1]}?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steve_hoover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Steve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steve_hoover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Stephen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steve_hoover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Steve Hoover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steve_hoover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Stephen Hoover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steve_hoover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Hoover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  .</a:t>
            </a: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  .</a:t>
            </a: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  .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steve_smith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Steve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steve_jones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Steve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steve_anderson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Steve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NameCat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steve_bradley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] &lt;-&gt; Steve</a:t>
            </a:r>
          </a:p>
          <a:p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41553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7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Rules: Referring to Entities  Option 1c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582972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“Who reports to Kyle?”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7033" y="870857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Interpreter Template Rule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0600" y="1415534"/>
            <a:ext cx="72507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User: Ask(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WhoReportsToPerson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(Person($1))) &lt;- Who reports to {</a:t>
            </a:r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[$1]}?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KB: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Person_SteveHoover.name = Steve Hoover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Person_SteveHoover.alias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= Stephen Hoover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Person_SteveHoover.alias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= Steve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Person_SteveHoover.alias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= Stephen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Person_SteveHoover.alias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= Hoover</a:t>
            </a:r>
          </a:p>
          <a:p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       .</a:t>
            </a: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      .</a:t>
            </a:r>
          </a:p>
          <a:p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      .</a:t>
            </a:r>
          </a:p>
          <a:p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Person_SteveSmith.alias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= Steve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Person_SteveJones.alias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= Steve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Person_SteveAnderson.alias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= Steve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Person_SteveBradley.alias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= Steve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41553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1c</a:t>
            </a:r>
            <a:endParaRPr lang="en-US" dirty="0"/>
          </a:p>
        </p:txBody>
      </p:sp>
      <p:sp>
        <p:nvSpPr>
          <p:cNvPr id="8" name="Freeform 4"/>
          <p:cNvSpPr>
            <a:spLocks/>
          </p:cNvSpPr>
          <p:nvPr/>
        </p:nvSpPr>
        <p:spPr bwMode="auto">
          <a:xfrm>
            <a:off x="4953000" y="2895600"/>
            <a:ext cx="530314" cy="559224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83314" y="2990546"/>
            <a:ext cx="2896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JTM’s recommended method:</a:t>
            </a:r>
          </a:p>
          <a:p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DIRECT naming.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Applies to proper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ouns only.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7712" y="533400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produce ambiguity in the person referenced, expressed</a:t>
            </a:r>
          </a:p>
          <a:p>
            <a:r>
              <a:rPr lang="en-US" sz="16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  Ambiguity(...)    </a:t>
            </a:r>
            <a:r>
              <a:rPr lang="en-US" sz="16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LogicalForm</a:t>
            </a:r>
            <a:endParaRPr lang="en-US" sz="16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1057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24545" y="1371600"/>
            <a:ext cx="4782143" cy="461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Relational graph semantics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Referring to entities:   DIRECT, INDIRECT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Otto Classic approach: </a:t>
            </a:r>
            <a:r>
              <a:rPr lang="en-US" dirty="0" err="1" smtClean="0"/>
              <a:t>HasProp</a:t>
            </a:r>
            <a:r>
              <a:rPr lang="en-US" dirty="0" smtClean="0"/>
              <a:t>, </a:t>
            </a:r>
            <a:r>
              <a:rPr lang="en-US" dirty="0" err="1" smtClean="0"/>
              <a:t>ValueOf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Queries not handled by recursive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Entities and 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Determiners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Sequences of Noun Forms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NounPhrases</a:t>
            </a:r>
            <a:r>
              <a:rPr lang="en-US" dirty="0"/>
              <a:t> </a:t>
            </a:r>
            <a:r>
              <a:rPr lang="en-US" dirty="0" smtClean="0"/>
              <a:t>among Relation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Assembing</a:t>
            </a:r>
            <a:r>
              <a:rPr lang="en-US" dirty="0" smtClean="0"/>
              <a:t> a query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LogicalForm</a:t>
            </a:r>
            <a:r>
              <a:rPr lang="en-US" dirty="0" smtClean="0"/>
              <a:t>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0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76200"/>
            <a:ext cx="6750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Classic Expressions: </a:t>
            </a:r>
            <a:r>
              <a:rPr lang="en-US" sz="2400" dirty="0" err="1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HasProp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 err="1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ValueOf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2400" y="3790559"/>
            <a:ext cx="529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Set(entity-x)      </a:t>
            </a:r>
            <a:r>
              <a:rPr lang="en-US" dirty="0" err="1" smtClean="0">
                <a:solidFill>
                  <a:schemeClr val="tx2"/>
                </a:solidFill>
              </a:rPr>
              <a:t>ValueOf</a:t>
            </a:r>
            <a:r>
              <a:rPr lang="en-US" dirty="0" smtClean="0"/>
              <a:t>( Set(entity-y), </a:t>
            </a:r>
            <a:r>
              <a:rPr lang="en-US" dirty="0" err="1" smtClean="0"/>
              <a:t>propName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805934"/>
            <a:ext cx="581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Set(entity-x)      </a:t>
            </a:r>
            <a:r>
              <a:rPr lang="en-US" dirty="0" err="1" smtClean="0">
                <a:solidFill>
                  <a:schemeClr val="tx2"/>
                </a:solidFill>
              </a:rPr>
              <a:t>HasProp</a:t>
            </a:r>
            <a:r>
              <a:rPr lang="en-US" dirty="0" smtClean="0"/>
              <a:t>( </a:t>
            </a:r>
            <a:r>
              <a:rPr lang="en-US" dirty="0" err="1" smtClean="0"/>
              <a:t>propName</a:t>
            </a:r>
            <a:r>
              <a:rPr lang="en-US" dirty="0" smtClean="0"/>
              <a:t>, Set(</a:t>
            </a:r>
            <a:r>
              <a:rPr lang="en-US" dirty="0" err="1" smtClean="0"/>
              <a:t>propValue</a:t>
            </a:r>
            <a:r>
              <a:rPr lang="en-US" dirty="0" smtClean="0"/>
              <a:t>) 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1430" y="14478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 smtClean="0"/>
              <a:t>HasProp</a:t>
            </a:r>
            <a:r>
              <a:rPr lang="en-US" sz="1200" dirty="0" smtClean="0"/>
              <a:t>(</a:t>
            </a:r>
            <a:r>
              <a:rPr lang="en-US" sz="1200" dirty="0" err="1" smtClean="0"/>
              <a:t>propName</a:t>
            </a:r>
            <a:r>
              <a:rPr lang="en-US" sz="1200" dirty="0"/>
              <a:t>, Set(</a:t>
            </a:r>
            <a:r>
              <a:rPr lang="en-US" sz="1200" dirty="0" err="1"/>
              <a:t>propValue</a:t>
            </a:r>
            <a:r>
              <a:rPr lang="en-US" sz="1200" dirty="0"/>
              <a:t>)): </a:t>
            </a:r>
          </a:p>
          <a:p>
            <a:r>
              <a:rPr lang="en-US" sz="1200" dirty="0"/>
              <a:t>return </a:t>
            </a:r>
            <a:r>
              <a:rPr lang="en-US" sz="1200" dirty="0" smtClean="0"/>
              <a:t>Set(entity-x</a:t>
            </a:r>
            <a:r>
              <a:rPr lang="en-US" sz="1200" dirty="0"/>
              <a:t>) : </a:t>
            </a:r>
            <a:r>
              <a:rPr lang="en-US" sz="1200" dirty="0" err="1" smtClean="0"/>
              <a:t>forAny</a:t>
            </a:r>
            <a:r>
              <a:rPr lang="en-US" sz="1200" dirty="0" smtClean="0"/>
              <a:t>(entity-x </a:t>
            </a:r>
            <a:r>
              <a:rPr lang="en-US" sz="1200" dirty="0"/>
              <a:t>in Set(x-domain)</a:t>
            </a:r>
          </a:p>
          <a:p>
            <a:r>
              <a:rPr lang="en-US" sz="1200" dirty="0"/>
              <a:t>                   </a:t>
            </a:r>
            <a:r>
              <a:rPr lang="en-US" sz="1200" dirty="0" err="1" smtClean="0"/>
              <a:t>forAny</a:t>
            </a:r>
            <a:r>
              <a:rPr lang="en-US" sz="1200" dirty="0" smtClean="0"/>
              <a:t>(</a:t>
            </a:r>
            <a:r>
              <a:rPr lang="en-US" sz="1200" dirty="0" err="1" smtClean="0"/>
              <a:t>propValue</a:t>
            </a:r>
            <a:r>
              <a:rPr lang="en-US" sz="1200" dirty="0" smtClean="0"/>
              <a:t> </a:t>
            </a:r>
            <a:r>
              <a:rPr lang="en-US" sz="1200" dirty="0"/>
              <a:t>in Set(</a:t>
            </a:r>
            <a:r>
              <a:rPr lang="en-US" sz="1200" dirty="0" err="1"/>
              <a:t>propValue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/>
              <a:t>                       </a:t>
            </a:r>
            <a:r>
              <a:rPr lang="en-US" sz="1200" dirty="0" smtClean="0"/>
              <a:t>  </a:t>
            </a:r>
            <a:r>
              <a:rPr lang="en-US" sz="1200" dirty="0" err="1" smtClean="0"/>
              <a:t>Rel</a:t>
            </a:r>
            <a:r>
              <a:rPr lang="en-US" sz="1200" dirty="0" smtClean="0"/>
              <a:t>(entity-x</a:t>
            </a:r>
            <a:r>
              <a:rPr lang="en-US" sz="1200" dirty="0"/>
              <a:t>, </a:t>
            </a:r>
            <a:r>
              <a:rPr lang="en-US" sz="1200" dirty="0" err="1"/>
              <a:t>propName</a:t>
            </a:r>
            <a:r>
              <a:rPr lang="en-US" sz="1200" dirty="0"/>
              <a:t>, </a:t>
            </a:r>
            <a:r>
              <a:rPr lang="en-US" sz="1200" dirty="0" err="1"/>
              <a:t>propValue</a:t>
            </a:r>
            <a:r>
              <a:rPr lang="en-US" sz="1200" dirty="0"/>
              <a:t>) == True)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44196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 smtClean="0"/>
              <a:t>ValueOf</a:t>
            </a:r>
            <a:r>
              <a:rPr lang="en-US" sz="1200" dirty="0" smtClean="0"/>
              <a:t>(Set(entity-y), </a:t>
            </a:r>
            <a:r>
              <a:rPr lang="en-US" sz="1200" dirty="0" err="1"/>
              <a:t>propName</a:t>
            </a:r>
            <a:r>
              <a:rPr lang="en-US" sz="1200" dirty="0"/>
              <a:t>):</a:t>
            </a:r>
          </a:p>
          <a:p>
            <a:r>
              <a:rPr lang="en-US" sz="1200" dirty="0"/>
              <a:t>return </a:t>
            </a:r>
            <a:r>
              <a:rPr lang="en-US" sz="1200" dirty="0" smtClean="0"/>
              <a:t>Set(entity-x</a:t>
            </a:r>
            <a:r>
              <a:rPr lang="en-US" sz="1200" dirty="0"/>
              <a:t>) : </a:t>
            </a:r>
            <a:r>
              <a:rPr lang="en-US" sz="1200" dirty="0" err="1" smtClean="0"/>
              <a:t>forAny</a:t>
            </a:r>
            <a:r>
              <a:rPr lang="en-US" sz="1200" dirty="0" smtClean="0"/>
              <a:t>(entity-x </a:t>
            </a:r>
            <a:r>
              <a:rPr lang="en-US" sz="1200" dirty="0"/>
              <a:t>in Set(x-domain)</a:t>
            </a:r>
          </a:p>
          <a:p>
            <a:r>
              <a:rPr lang="en-US" sz="1200" dirty="0"/>
              <a:t>                   </a:t>
            </a:r>
            <a:r>
              <a:rPr lang="en-US" sz="1200" dirty="0" err="1" smtClean="0"/>
              <a:t>forAny</a:t>
            </a:r>
            <a:r>
              <a:rPr lang="en-US" sz="1200" dirty="0" smtClean="0"/>
              <a:t>(entity-y </a:t>
            </a:r>
            <a:r>
              <a:rPr lang="en-US" sz="1200" dirty="0"/>
              <a:t>in </a:t>
            </a:r>
            <a:r>
              <a:rPr lang="en-US" sz="1200" dirty="0" smtClean="0"/>
              <a:t>Set(entity-y) </a:t>
            </a:r>
            <a:endParaRPr lang="en-US" sz="1200" dirty="0"/>
          </a:p>
          <a:p>
            <a:r>
              <a:rPr lang="en-US" sz="1200" dirty="0"/>
              <a:t>                       </a:t>
            </a:r>
            <a:r>
              <a:rPr lang="en-US" sz="1200" dirty="0" err="1" smtClean="0"/>
              <a:t>Rel</a:t>
            </a:r>
            <a:r>
              <a:rPr lang="en-US" sz="1200" dirty="0" smtClean="0"/>
              <a:t>(entity-y, </a:t>
            </a:r>
            <a:r>
              <a:rPr lang="en-US" sz="1200" dirty="0" err="1"/>
              <a:t>propName</a:t>
            </a:r>
            <a:r>
              <a:rPr lang="en-US" sz="1200" dirty="0"/>
              <a:t>, </a:t>
            </a:r>
            <a:r>
              <a:rPr lang="en-US" sz="1200" dirty="0" smtClean="0"/>
              <a:t>entity-x</a:t>
            </a:r>
            <a:r>
              <a:rPr lang="en-US" sz="1200" dirty="0"/>
              <a:t>) == True)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96000" y="805934"/>
            <a:ext cx="2362200" cy="1143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349093" y="1101298"/>
            <a:ext cx="1804307" cy="6513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248400" y="79352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x-domain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351814" y="2564740"/>
            <a:ext cx="1804307" cy="6513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585999" y="1226217"/>
            <a:ext cx="997259" cy="401461"/>
          </a:xfrm>
          <a:prstGeom prst="ellipse">
            <a:avLst/>
          </a:prstGeom>
          <a:solidFill>
            <a:srgbClr val="FFFF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entity-x </a:t>
            </a:r>
          </a:p>
        </p:txBody>
      </p:sp>
      <p:sp>
        <p:nvSpPr>
          <p:cNvPr id="21" name="Oval 20"/>
          <p:cNvSpPr/>
          <p:nvPr/>
        </p:nvSpPr>
        <p:spPr>
          <a:xfrm>
            <a:off x="6588720" y="2697559"/>
            <a:ext cx="1110950" cy="401461"/>
          </a:xfrm>
          <a:prstGeom prst="ellipse">
            <a:avLst/>
          </a:prstGeom>
          <a:solidFill>
            <a:srgbClr val="FFFF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propValue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40491" y="2969821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7848599" y="3011288"/>
            <a:ext cx="187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7186864" y="1627678"/>
            <a:ext cx="149751" cy="106245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311564" y="2140297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propName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endCxn id="17" idx="1"/>
          </p:cNvCxnSpPr>
          <p:nvPr/>
        </p:nvCxnSpPr>
        <p:spPr>
          <a:xfrm>
            <a:off x="5412609" y="1426949"/>
            <a:ext cx="936484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096000" y="5250597"/>
            <a:ext cx="2362200" cy="1143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349093" y="5545961"/>
            <a:ext cx="1804307" cy="6513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48400" y="525059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x-domain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85999" y="5670880"/>
            <a:ext cx="997259" cy="401461"/>
          </a:xfrm>
          <a:prstGeom prst="ellipse">
            <a:avLst/>
          </a:prstGeom>
          <a:solidFill>
            <a:srgbClr val="FFFF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entity-x 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349093" y="4082573"/>
            <a:ext cx="1804307" cy="6513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585999" y="4215392"/>
            <a:ext cx="1110950" cy="401461"/>
          </a:xfrm>
          <a:prstGeom prst="ellipse">
            <a:avLst/>
          </a:prstGeom>
          <a:solidFill>
            <a:srgbClr val="FFFF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entity-y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37770" y="4487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7845878" y="4529121"/>
            <a:ext cx="187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7241649" y="4618873"/>
            <a:ext cx="149751" cy="106245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84423" y="4873100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propName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652236" y="5867088"/>
            <a:ext cx="936484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545771" y="1015716"/>
            <a:ext cx="2286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545771" y="3991554"/>
            <a:ext cx="2286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73803" y="1506379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7785859" y="1539036"/>
            <a:ext cx="187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712548" y="5949230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7824604" y="5981887"/>
            <a:ext cx="187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8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/>
      <p:bldP spid="25" grpId="0" animBg="1"/>
      <p:bldP spid="26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/>
      <p:bldP spid="38" grpId="0" animBg="1"/>
      <p:bldP spid="39" grpId="0"/>
      <p:bldP spid="37" grpId="0"/>
      <p:bldP spid="4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Notation (1) (more later)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643743" y="1275882"/>
            <a:ext cx="850353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Entity: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41583" y="1066800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43200" y="1676400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851308" y="1717867"/>
            <a:ext cx="187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096986" y="1783455"/>
            <a:ext cx="916809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12896" y="1672234"/>
            <a:ext cx="2522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99"/>
                </a:solidFill>
              </a:rPr>
              <a:t>Subset referenced by the speaker.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68919" y="312420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  </a:t>
            </a:r>
            <a:r>
              <a:rPr lang="en-US" dirty="0" smtClean="0">
                <a:solidFill>
                  <a:srgbClr val="0033CC"/>
                </a:solidFill>
              </a:rPr>
              <a:t>“Who is located in Pod 24?”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38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802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Entities and Property Constraint Relations   (Otto Classic)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5382" y="919151"/>
            <a:ext cx="4649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area managers are in the same pod as their lab manager?”</a:t>
            </a:r>
          </a:p>
        </p:txBody>
      </p:sp>
      <p:sp>
        <p:nvSpPr>
          <p:cNvPr id="8" name="Oval 7"/>
          <p:cNvSpPr/>
          <p:nvPr/>
        </p:nvSpPr>
        <p:spPr>
          <a:xfrm>
            <a:off x="3233175" y="1602309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?1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354983" y="1602309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Freeform 9"/>
          <p:cNvSpPr/>
          <p:nvPr/>
        </p:nvSpPr>
        <p:spPr>
          <a:xfrm>
            <a:off x="4071375" y="2016605"/>
            <a:ext cx="85287" cy="5041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56662" y="2146586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reportsTo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7403" y="1602309"/>
            <a:ext cx="1454459" cy="410254"/>
          </a:xfrm>
          <a:prstGeom prst="ellipse">
            <a:avLst/>
          </a:prstGeom>
          <a:solidFill>
            <a:srgbClr val="FFFF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l5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54960" y="1524000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20090" y="1674029"/>
            <a:ext cx="1241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rgUnitLevel_Area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>
            <a:stCxn id="8" idx="6"/>
          </p:cNvCxnSpPr>
          <p:nvPr/>
        </p:nvCxnSpPr>
        <p:spPr>
          <a:xfrm>
            <a:off x="4687634" y="1807436"/>
            <a:ext cx="662125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74261" y="1565256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22385" y="1924050"/>
            <a:ext cx="368240" cy="293334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1853" y="1893494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locPod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" y="2185027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podID_</a:t>
            </a:r>
            <a:r>
              <a:rPr lang="en-US" sz="1000" u="sng" dirty="0" smtClean="0">
                <a:latin typeface="Symbol" panose="05050102010706020507" pitchFamily="18" charset="2"/>
                <a:cs typeface="Arial" panose="020B0604020202020204" pitchFamily="34" charset="0"/>
              </a:rPr>
              <a:t>l6</a:t>
            </a:r>
            <a:r>
              <a:rPr lang="en-US" sz="1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804217" y="1800387"/>
            <a:ext cx="8968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227951" y="2505140"/>
            <a:ext cx="1454459" cy="410254"/>
          </a:xfrm>
          <a:prstGeom prst="ellipse">
            <a:avLst/>
          </a:prstGeom>
          <a:solidFill>
            <a:srgbClr val="E1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l3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349759" y="2505140"/>
            <a:ext cx="1454459" cy="410254"/>
          </a:xfrm>
          <a:prstGeom prst="ellipse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9736" y="2432146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isOrgUnitLevel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1040" y="2587157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0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rgUnitLevel_Lab</a:t>
            </a:r>
            <a:endParaRPr lang="en-US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687634" y="2710267"/>
            <a:ext cx="656901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69037" y="2473402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headOf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>
            <a:stCxn id="22" idx="6"/>
            <a:endCxn id="24" idx="1"/>
          </p:cNvCxnSpPr>
          <p:nvPr/>
        </p:nvCxnSpPr>
        <p:spPr>
          <a:xfrm>
            <a:off x="6804218" y="2710267"/>
            <a:ext cx="896822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62265" y="1550919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locatedIn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>
            <a:stCxn id="8" idx="2"/>
            <a:endCxn id="12" idx="6"/>
          </p:cNvCxnSpPr>
          <p:nvPr/>
        </p:nvCxnSpPr>
        <p:spPr>
          <a:xfrm flipH="1">
            <a:off x="2531862" y="1807436"/>
            <a:ext cx="701313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107806" y="2505140"/>
            <a:ext cx="1454459" cy="410254"/>
          </a:xfrm>
          <a:prstGeom prst="ellipse">
            <a:avLst/>
          </a:prstGeom>
          <a:solidFill>
            <a:srgbClr val="FFFF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l7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831012" y="2458923"/>
            <a:ext cx="292938" cy="198552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4645" y="2538423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locPod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92668" y="2448435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locatedIn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2562265" y="2710267"/>
            <a:ext cx="664777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93914" y="3657600"/>
            <a:ext cx="87562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Ask(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OrgChartQuery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(Person(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ValueOf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(Organization(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HasProp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isOrgUnitLevel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orgUnitLevel_Area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               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headOf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HasProp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locatedInPod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               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ValueOf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(Person(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ValueOf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(Person(Pronoun(their)),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personsLabManager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                              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locatedInPod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))),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?))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1924" y="6214161"/>
            <a:ext cx="667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HasProp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(...))  </a:t>
            </a:r>
            <a:r>
              <a:rPr lang="en-US" sz="1200" dirty="0" smtClean="0"/>
              <a:t>and</a:t>
            </a: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ValueOf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(...))  </a:t>
            </a:r>
            <a:r>
              <a:rPr lang="en-US" sz="1200" dirty="0" smtClean="0"/>
              <a:t>set domain-x to the universe of objects of type </a:t>
            </a:r>
            <a:r>
              <a:rPr lang="en-US" sz="1200" dirty="0" err="1" smtClean="0"/>
              <a:t>TypeName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62204" y="2022859"/>
            <a:ext cx="3944284" cy="2818535"/>
            <a:chOff x="2362204" y="2022859"/>
            <a:chExt cx="3944284" cy="2818535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3233175" y="2022859"/>
              <a:ext cx="1741809" cy="16347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2362204" y="2079114"/>
              <a:ext cx="1142996" cy="21880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2506997" y="2931005"/>
              <a:ext cx="2310577" cy="19103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4419600" y="2971800"/>
              <a:ext cx="667688" cy="150317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11" idx="2"/>
            </p:cNvCxnSpPr>
            <p:nvPr/>
          </p:nvCxnSpPr>
          <p:spPr>
            <a:xfrm flipH="1" flipV="1">
              <a:off x="4522307" y="2392807"/>
              <a:ext cx="1784181" cy="22572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600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610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Referring to Entities and Property Relations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5382" y="919151"/>
            <a:ext cx="5383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area managers are in the same pod as their lab manager?”</a:t>
            </a:r>
          </a:p>
        </p:txBody>
      </p:sp>
      <p:sp>
        <p:nvSpPr>
          <p:cNvPr id="7" name="Oval 6"/>
          <p:cNvSpPr/>
          <p:nvPr/>
        </p:nvSpPr>
        <p:spPr>
          <a:xfrm>
            <a:off x="3596287" y="4159704"/>
            <a:ext cx="1454459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Entity: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Freeform 7"/>
          <p:cNvSpPr/>
          <p:nvPr/>
        </p:nvSpPr>
        <p:spPr>
          <a:xfrm flipH="1">
            <a:off x="4142340" y="4573999"/>
            <a:ext cx="98145" cy="1174335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96287" y="5748335"/>
            <a:ext cx="1454459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Entity: 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4795" y="4488052"/>
            <a:ext cx="113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area manager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814795" y="5583157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lab manager</a:t>
            </a:r>
            <a:endParaRPr lang="en-US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83132" y="1295400"/>
            <a:ext cx="34612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Structured English:</a:t>
            </a: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Set of entities which</a:t>
            </a:r>
          </a:p>
          <a:p>
            <a:r>
              <a:rPr lang="en-US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-is an 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manager </a:t>
            </a:r>
          </a:p>
          <a:p>
            <a:r>
              <a:rPr lang="en-US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-is 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l5</a:t>
            </a:r>
          </a:p>
          <a:p>
            <a:r>
              <a:rPr lang="en-US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-has a 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relationship with an entity </a:t>
            </a:r>
            <a:r>
              <a:rPr lang="en-US" sz="1200" dirty="0" smtClean="0">
                <a:solidFill>
                  <a:srgbClr val="000099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l3</a:t>
            </a:r>
          </a:p>
          <a:p>
            <a:r>
              <a:rPr lang="en-US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-entity </a:t>
            </a:r>
            <a:r>
              <a:rPr lang="en-US" sz="1200" dirty="0" smtClean="0">
                <a:solidFill>
                  <a:srgbClr val="000099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l3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manager</a:t>
            </a:r>
          </a:p>
          <a:p>
            <a:r>
              <a:rPr lang="en-US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-entity </a:t>
            </a:r>
            <a:r>
              <a:rPr lang="en-US" sz="1200" dirty="0" smtClean="0">
                <a:solidFill>
                  <a:srgbClr val="000099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l3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l7</a:t>
            </a:r>
          </a:p>
          <a:p>
            <a:r>
              <a:rPr lang="en-US" sz="1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l5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has a 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relationship with </a:t>
            </a:r>
            <a:r>
              <a:rPr lang="en-US" sz="1200" i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-US" sz="1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99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9516" y="5022665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their</a:t>
            </a:r>
            <a:endParaRPr lang="en-US" sz="1200" i="1" dirty="0"/>
          </a:p>
        </p:txBody>
      </p:sp>
      <p:sp>
        <p:nvSpPr>
          <p:cNvPr id="13" name="Freeform 12"/>
          <p:cNvSpPr/>
          <p:nvPr/>
        </p:nvSpPr>
        <p:spPr>
          <a:xfrm rot="17160138">
            <a:off x="5250429" y="5531938"/>
            <a:ext cx="374951" cy="69930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350041"/>
              <a:gd name="connsiteY0" fmla="*/ 0 h 565982"/>
              <a:gd name="connsiteX1" fmla="*/ 129080 w 350041"/>
              <a:gd name="connsiteY1" fmla="*/ 326149 h 565982"/>
              <a:gd name="connsiteX2" fmla="*/ 349990 w 350041"/>
              <a:gd name="connsiteY2" fmla="*/ 565982 h 565982"/>
              <a:gd name="connsiteX0" fmla="*/ 0 w 350307"/>
              <a:gd name="connsiteY0" fmla="*/ 0 h 565982"/>
              <a:gd name="connsiteX1" fmla="*/ 316798 w 350307"/>
              <a:gd name="connsiteY1" fmla="*/ 246046 h 565982"/>
              <a:gd name="connsiteX2" fmla="*/ 349990 w 350307"/>
              <a:gd name="connsiteY2" fmla="*/ 565982 h 565982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231048 w 493856"/>
              <a:gd name="connsiteY1" fmla="*/ 251738 h 592683"/>
              <a:gd name="connsiteX2" fmla="*/ 460347 w 493856"/>
              <a:gd name="connsiteY2" fmla="*/ 272747 h 592683"/>
              <a:gd name="connsiteX3" fmla="*/ 493539 w 493856"/>
              <a:gd name="connsiteY3" fmla="*/ 592683 h 592683"/>
              <a:gd name="connsiteX0" fmla="*/ 0 w 493539"/>
              <a:gd name="connsiteY0" fmla="*/ 0 h 592683"/>
              <a:gd name="connsiteX1" fmla="*/ 231048 w 493539"/>
              <a:gd name="connsiteY1" fmla="*/ 251738 h 592683"/>
              <a:gd name="connsiteX2" fmla="*/ 493539 w 493539"/>
              <a:gd name="connsiteY2" fmla="*/ 592683 h 592683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197923 w 493539"/>
              <a:gd name="connsiteY2" fmla="*/ 214356 h 352374"/>
              <a:gd name="connsiteX3" fmla="*/ 493539 w 493539"/>
              <a:gd name="connsiteY3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539" h="352374">
                <a:moveTo>
                  <a:pt x="0" y="0"/>
                </a:moveTo>
                <a:cubicBezTo>
                  <a:pt x="54668" y="93230"/>
                  <a:pt x="98642" y="153597"/>
                  <a:pt x="180898" y="212326"/>
                </a:cubicBezTo>
                <a:cubicBezTo>
                  <a:pt x="263154" y="271055"/>
                  <a:pt x="438854" y="331408"/>
                  <a:pt x="493539" y="352374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46831" y="595346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is</a:t>
            </a:r>
            <a:endParaRPr lang="en-US" sz="12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5387959" y="413195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is</a:t>
            </a:r>
            <a:endParaRPr lang="en-US" sz="1200" i="1" dirty="0"/>
          </a:p>
        </p:txBody>
      </p:sp>
      <p:sp>
        <p:nvSpPr>
          <p:cNvPr id="16" name="Freeform 15"/>
          <p:cNvSpPr/>
          <p:nvPr/>
        </p:nvSpPr>
        <p:spPr>
          <a:xfrm rot="4257920" flipV="1">
            <a:off x="5213942" y="4127083"/>
            <a:ext cx="447925" cy="642844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350041"/>
              <a:gd name="connsiteY0" fmla="*/ 0 h 565982"/>
              <a:gd name="connsiteX1" fmla="*/ 129080 w 350041"/>
              <a:gd name="connsiteY1" fmla="*/ 326149 h 565982"/>
              <a:gd name="connsiteX2" fmla="*/ 349990 w 350041"/>
              <a:gd name="connsiteY2" fmla="*/ 565982 h 565982"/>
              <a:gd name="connsiteX0" fmla="*/ 0 w 350307"/>
              <a:gd name="connsiteY0" fmla="*/ 0 h 565982"/>
              <a:gd name="connsiteX1" fmla="*/ 316798 w 350307"/>
              <a:gd name="connsiteY1" fmla="*/ 246046 h 565982"/>
              <a:gd name="connsiteX2" fmla="*/ 349990 w 350307"/>
              <a:gd name="connsiteY2" fmla="*/ 565982 h 565982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231048 w 493856"/>
              <a:gd name="connsiteY1" fmla="*/ 251738 h 592683"/>
              <a:gd name="connsiteX2" fmla="*/ 460347 w 493856"/>
              <a:gd name="connsiteY2" fmla="*/ 272747 h 592683"/>
              <a:gd name="connsiteX3" fmla="*/ 493539 w 493856"/>
              <a:gd name="connsiteY3" fmla="*/ 592683 h 592683"/>
              <a:gd name="connsiteX0" fmla="*/ 0 w 493539"/>
              <a:gd name="connsiteY0" fmla="*/ 0 h 592683"/>
              <a:gd name="connsiteX1" fmla="*/ 231048 w 493539"/>
              <a:gd name="connsiteY1" fmla="*/ 251738 h 592683"/>
              <a:gd name="connsiteX2" fmla="*/ 493539 w 493539"/>
              <a:gd name="connsiteY2" fmla="*/ 592683 h 592683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197923 w 493539"/>
              <a:gd name="connsiteY2" fmla="*/ 214356 h 352374"/>
              <a:gd name="connsiteX3" fmla="*/ 493539 w 493539"/>
              <a:gd name="connsiteY3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539" h="352374">
                <a:moveTo>
                  <a:pt x="0" y="0"/>
                </a:moveTo>
                <a:cubicBezTo>
                  <a:pt x="54668" y="93230"/>
                  <a:pt x="98642" y="153597"/>
                  <a:pt x="180898" y="212326"/>
                </a:cubicBezTo>
                <a:cubicBezTo>
                  <a:pt x="263154" y="271055"/>
                  <a:pt x="438854" y="331408"/>
                  <a:pt x="493539" y="352374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17465232" flipH="1" flipV="1">
            <a:off x="2897316" y="4050053"/>
            <a:ext cx="468634" cy="80312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350041"/>
              <a:gd name="connsiteY0" fmla="*/ 0 h 565982"/>
              <a:gd name="connsiteX1" fmla="*/ 129080 w 350041"/>
              <a:gd name="connsiteY1" fmla="*/ 326149 h 565982"/>
              <a:gd name="connsiteX2" fmla="*/ 349990 w 350041"/>
              <a:gd name="connsiteY2" fmla="*/ 565982 h 565982"/>
              <a:gd name="connsiteX0" fmla="*/ 0 w 350307"/>
              <a:gd name="connsiteY0" fmla="*/ 0 h 565982"/>
              <a:gd name="connsiteX1" fmla="*/ 316798 w 350307"/>
              <a:gd name="connsiteY1" fmla="*/ 246046 h 565982"/>
              <a:gd name="connsiteX2" fmla="*/ 349990 w 350307"/>
              <a:gd name="connsiteY2" fmla="*/ 565982 h 565982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231048 w 493856"/>
              <a:gd name="connsiteY1" fmla="*/ 251738 h 592683"/>
              <a:gd name="connsiteX2" fmla="*/ 460347 w 493856"/>
              <a:gd name="connsiteY2" fmla="*/ 272747 h 592683"/>
              <a:gd name="connsiteX3" fmla="*/ 493539 w 493856"/>
              <a:gd name="connsiteY3" fmla="*/ 592683 h 592683"/>
              <a:gd name="connsiteX0" fmla="*/ 0 w 493539"/>
              <a:gd name="connsiteY0" fmla="*/ 0 h 592683"/>
              <a:gd name="connsiteX1" fmla="*/ 231048 w 493539"/>
              <a:gd name="connsiteY1" fmla="*/ 251738 h 592683"/>
              <a:gd name="connsiteX2" fmla="*/ 493539 w 493539"/>
              <a:gd name="connsiteY2" fmla="*/ 592683 h 592683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197923 w 493539"/>
              <a:gd name="connsiteY2" fmla="*/ 214356 h 352374"/>
              <a:gd name="connsiteX3" fmla="*/ 493539 w 493539"/>
              <a:gd name="connsiteY3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800609"/>
              <a:gd name="connsiteY0" fmla="*/ 0 h 582845"/>
              <a:gd name="connsiteX1" fmla="*/ 180898 w 800609"/>
              <a:gd name="connsiteY1" fmla="*/ 212326 h 582845"/>
              <a:gd name="connsiteX2" fmla="*/ 800609 w 800609"/>
              <a:gd name="connsiteY2" fmla="*/ 582845 h 582845"/>
              <a:gd name="connsiteX0" fmla="*/ 0 w 800609"/>
              <a:gd name="connsiteY0" fmla="*/ 0 h 582845"/>
              <a:gd name="connsiteX1" fmla="*/ 256531 w 800609"/>
              <a:gd name="connsiteY1" fmla="*/ 320209 h 582845"/>
              <a:gd name="connsiteX2" fmla="*/ 800609 w 800609"/>
              <a:gd name="connsiteY2" fmla="*/ 582845 h 582845"/>
              <a:gd name="connsiteX0" fmla="*/ 0 w 836791"/>
              <a:gd name="connsiteY0" fmla="*/ 0 h 539960"/>
              <a:gd name="connsiteX1" fmla="*/ 292713 w 836791"/>
              <a:gd name="connsiteY1" fmla="*/ 277324 h 539960"/>
              <a:gd name="connsiteX2" fmla="*/ 836791 w 836791"/>
              <a:gd name="connsiteY2" fmla="*/ 539960 h 539960"/>
              <a:gd name="connsiteX0" fmla="*/ 1 w 858123"/>
              <a:gd name="connsiteY0" fmla="*/ 0 h 536829"/>
              <a:gd name="connsiteX1" fmla="*/ 314045 w 858123"/>
              <a:gd name="connsiteY1" fmla="*/ 274193 h 536829"/>
              <a:gd name="connsiteX2" fmla="*/ 858123 w 858123"/>
              <a:gd name="connsiteY2" fmla="*/ 536829 h 536829"/>
              <a:gd name="connsiteX0" fmla="*/ 0 w 858122"/>
              <a:gd name="connsiteY0" fmla="*/ 0 h 536829"/>
              <a:gd name="connsiteX1" fmla="*/ 314044 w 858122"/>
              <a:gd name="connsiteY1" fmla="*/ 274193 h 536829"/>
              <a:gd name="connsiteX2" fmla="*/ 858122 w 858122"/>
              <a:gd name="connsiteY2" fmla="*/ 536829 h 536829"/>
              <a:gd name="connsiteX0" fmla="*/ 0 w 858122"/>
              <a:gd name="connsiteY0" fmla="*/ 0 h 536829"/>
              <a:gd name="connsiteX1" fmla="*/ 287762 w 858122"/>
              <a:gd name="connsiteY1" fmla="*/ 290576 h 536829"/>
              <a:gd name="connsiteX2" fmla="*/ 858122 w 858122"/>
              <a:gd name="connsiteY2" fmla="*/ 536829 h 536829"/>
              <a:gd name="connsiteX0" fmla="*/ 0 w 742326"/>
              <a:gd name="connsiteY0" fmla="*/ 0 h 603924"/>
              <a:gd name="connsiteX1" fmla="*/ 287762 w 742326"/>
              <a:gd name="connsiteY1" fmla="*/ 290576 h 603924"/>
              <a:gd name="connsiteX2" fmla="*/ 742327 w 742326"/>
              <a:gd name="connsiteY2" fmla="*/ 603924 h 603924"/>
              <a:gd name="connsiteX0" fmla="*/ 0 w 667665"/>
              <a:gd name="connsiteY0" fmla="*/ 0 h 614883"/>
              <a:gd name="connsiteX1" fmla="*/ 287762 w 667665"/>
              <a:gd name="connsiteY1" fmla="*/ 290576 h 614883"/>
              <a:gd name="connsiteX2" fmla="*/ 667666 w 667665"/>
              <a:gd name="connsiteY2" fmla="*/ 614883 h 614883"/>
              <a:gd name="connsiteX0" fmla="*/ 0 w 667666"/>
              <a:gd name="connsiteY0" fmla="*/ 0 h 614883"/>
              <a:gd name="connsiteX1" fmla="*/ 240148 w 667666"/>
              <a:gd name="connsiteY1" fmla="*/ 310090 h 614883"/>
              <a:gd name="connsiteX2" fmla="*/ 667666 w 667666"/>
              <a:gd name="connsiteY2" fmla="*/ 614883 h 6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666" h="614883">
                <a:moveTo>
                  <a:pt x="0" y="0"/>
                </a:moveTo>
                <a:cubicBezTo>
                  <a:pt x="120963" y="158648"/>
                  <a:pt x="128870" y="207610"/>
                  <a:pt x="240148" y="310090"/>
                </a:cubicBezTo>
                <a:cubicBezTo>
                  <a:pt x="351426" y="412571"/>
                  <a:pt x="612981" y="593917"/>
                  <a:pt x="667666" y="614883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6977326" flipH="1" flipV="1">
            <a:off x="3098520" y="5423597"/>
            <a:ext cx="80009" cy="93766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350041"/>
              <a:gd name="connsiteY0" fmla="*/ 0 h 565982"/>
              <a:gd name="connsiteX1" fmla="*/ 129080 w 350041"/>
              <a:gd name="connsiteY1" fmla="*/ 326149 h 565982"/>
              <a:gd name="connsiteX2" fmla="*/ 349990 w 350041"/>
              <a:gd name="connsiteY2" fmla="*/ 565982 h 565982"/>
              <a:gd name="connsiteX0" fmla="*/ 0 w 350307"/>
              <a:gd name="connsiteY0" fmla="*/ 0 h 565982"/>
              <a:gd name="connsiteX1" fmla="*/ 316798 w 350307"/>
              <a:gd name="connsiteY1" fmla="*/ 246046 h 565982"/>
              <a:gd name="connsiteX2" fmla="*/ 349990 w 350307"/>
              <a:gd name="connsiteY2" fmla="*/ 565982 h 565982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231048 w 493856"/>
              <a:gd name="connsiteY1" fmla="*/ 251738 h 592683"/>
              <a:gd name="connsiteX2" fmla="*/ 460347 w 493856"/>
              <a:gd name="connsiteY2" fmla="*/ 272747 h 592683"/>
              <a:gd name="connsiteX3" fmla="*/ 493539 w 493856"/>
              <a:gd name="connsiteY3" fmla="*/ 592683 h 592683"/>
              <a:gd name="connsiteX0" fmla="*/ 0 w 493539"/>
              <a:gd name="connsiteY0" fmla="*/ 0 h 592683"/>
              <a:gd name="connsiteX1" fmla="*/ 231048 w 493539"/>
              <a:gd name="connsiteY1" fmla="*/ 251738 h 592683"/>
              <a:gd name="connsiteX2" fmla="*/ 493539 w 493539"/>
              <a:gd name="connsiteY2" fmla="*/ 592683 h 592683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197923 w 493539"/>
              <a:gd name="connsiteY2" fmla="*/ 214356 h 352374"/>
              <a:gd name="connsiteX3" fmla="*/ 493539 w 493539"/>
              <a:gd name="connsiteY3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800609"/>
              <a:gd name="connsiteY0" fmla="*/ 0 h 582845"/>
              <a:gd name="connsiteX1" fmla="*/ 180898 w 800609"/>
              <a:gd name="connsiteY1" fmla="*/ 212326 h 582845"/>
              <a:gd name="connsiteX2" fmla="*/ 800609 w 800609"/>
              <a:gd name="connsiteY2" fmla="*/ 582845 h 582845"/>
              <a:gd name="connsiteX0" fmla="*/ 0 w 800609"/>
              <a:gd name="connsiteY0" fmla="*/ 0 h 582845"/>
              <a:gd name="connsiteX1" fmla="*/ 256531 w 800609"/>
              <a:gd name="connsiteY1" fmla="*/ 320209 h 582845"/>
              <a:gd name="connsiteX2" fmla="*/ 800609 w 800609"/>
              <a:gd name="connsiteY2" fmla="*/ 582845 h 582845"/>
              <a:gd name="connsiteX0" fmla="*/ 0 w 836791"/>
              <a:gd name="connsiteY0" fmla="*/ 0 h 539960"/>
              <a:gd name="connsiteX1" fmla="*/ 292713 w 836791"/>
              <a:gd name="connsiteY1" fmla="*/ 277324 h 539960"/>
              <a:gd name="connsiteX2" fmla="*/ 836791 w 836791"/>
              <a:gd name="connsiteY2" fmla="*/ 539960 h 539960"/>
              <a:gd name="connsiteX0" fmla="*/ 1 w 858123"/>
              <a:gd name="connsiteY0" fmla="*/ 0 h 536829"/>
              <a:gd name="connsiteX1" fmla="*/ 314045 w 858123"/>
              <a:gd name="connsiteY1" fmla="*/ 274193 h 536829"/>
              <a:gd name="connsiteX2" fmla="*/ 858123 w 858123"/>
              <a:gd name="connsiteY2" fmla="*/ 536829 h 536829"/>
              <a:gd name="connsiteX0" fmla="*/ 0 w 858122"/>
              <a:gd name="connsiteY0" fmla="*/ 0 h 536829"/>
              <a:gd name="connsiteX1" fmla="*/ 314044 w 858122"/>
              <a:gd name="connsiteY1" fmla="*/ 274193 h 536829"/>
              <a:gd name="connsiteX2" fmla="*/ 858122 w 858122"/>
              <a:gd name="connsiteY2" fmla="*/ 536829 h 536829"/>
              <a:gd name="connsiteX0" fmla="*/ 0 w 858122"/>
              <a:gd name="connsiteY0" fmla="*/ 0 h 536829"/>
              <a:gd name="connsiteX1" fmla="*/ 287762 w 858122"/>
              <a:gd name="connsiteY1" fmla="*/ 290576 h 536829"/>
              <a:gd name="connsiteX2" fmla="*/ 858122 w 858122"/>
              <a:gd name="connsiteY2" fmla="*/ 536829 h 536829"/>
              <a:gd name="connsiteX0" fmla="*/ 0 w 742326"/>
              <a:gd name="connsiteY0" fmla="*/ 0 h 603924"/>
              <a:gd name="connsiteX1" fmla="*/ 287762 w 742326"/>
              <a:gd name="connsiteY1" fmla="*/ 290576 h 603924"/>
              <a:gd name="connsiteX2" fmla="*/ 742327 w 742326"/>
              <a:gd name="connsiteY2" fmla="*/ 603924 h 603924"/>
              <a:gd name="connsiteX0" fmla="*/ 0 w 600251"/>
              <a:gd name="connsiteY0" fmla="*/ 0 h 687402"/>
              <a:gd name="connsiteX1" fmla="*/ 145686 w 600251"/>
              <a:gd name="connsiteY1" fmla="*/ 374054 h 687402"/>
              <a:gd name="connsiteX2" fmla="*/ 600251 w 600251"/>
              <a:gd name="connsiteY2" fmla="*/ 687402 h 687402"/>
              <a:gd name="connsiteX0" fmla="*/ 401 w 600652"/>
              <a:gd name="connsiteY0" fmla="*/ 0 h 687402"/>
              <a:gd name="connsiteX1" fmla="*/ 146087 w 600652"/>
              <a:gd name="connsiteY1" fmla="*/ 374054 h 687402"/>
              <a:gd name="connsiteX2" fmla="*/ 600652 w 600652"/>
              <a:gd name="connsiteY2" fmla="*/ 687402 h 687402"/>
              <a:gd name="connsiteX0" fmla="*/ 353 w 609944"/>
              <a:gd name="connsiteY0" fmla="*/ 0 h 729868"/>
              <a:gd name="connsiteX1" fmla="*/ 155379 w 609944"/>
              <a:gd name="connsiteY1" fmla="*/ 416520 h 729868"/>
              <a:gd name="connsiteX2" fmla="*/ 609944 w 609944"/>
              <a:gd name="connsiteY2" fmla="*/ 729868 h 729868"/>
              <a:gd name="connsiteX0" fmla="*/ 0 w 609591"/>
              <a:gd name="connsiteY0" fmla="*/ 0 h 729868"/>
              <a:gd name="connsiteX1" fmla="*/ 155026 w 609591"/>
              <a:gd name="connsiteY1" fmla="*/ 416520 h 729868"/>
              <a:gd name="connsiteX2" fmla="*/ 609591 w 609591"/>
              <a:gd name="connsiteY2" fmla="*/ 729868 h 729868"/>
              <a:gd name="connsiteX0" fmla="*/ 18432 w 628023"/>
              <a:gd name="connsiteY0" fmla="*/ 0 h 729868"/>
              <a:gd name="connsiteX1" fmla="*/ 43374 w 628023"/>
              <a:gd name="connsiteY1" fmla="*/ 454401 h 729868"/>
              <a:gd name="connsiteX2" fmla="*/ 628023 w 628023"/>
              <a:gd name="connsiteY2" fmla="*/ 729868 h 729868"/>
              <a:gd name="connsiteX0" fmla="*/ 105999 w 139791"/>
              <a:gd name="connsiteY0" fmla="*/ 0 h 739291"/>
              <a:gd name="connsiteX1" fmla="*/ 130941 w 139791"/>
              <a:gd name="connsiteY1" fmla="*/ 454401 h 739291"/>
              <a:gd name="connsiteX2" fmla="*/ 11430 w 139791"/>
              <a:gd name="connsiteY2" fmla="*/ 739291 h 739291"/>
              <a:gd name="connsiteX0" fmla="*/ 104996 w 154059"/>
              <a:gd name="connsiteY0" fmla="*/ 0 h 739291"/>
              <a:gd name="connsiteX1" fmla="*/ 148971 w 154059"/>
              <a:gd name="connsiteY1" fmla="*/ 376459 h 739291"/>
              <a:gd name="connsiteX2" fmla="*/ 10427 w 154059"/>
              <a:gd name="connsiteY2" fmla="*/ 739291 h 739291"/>
              <a:gd name="connsiteX0" fmla="*/ 94569 w 143633"/>
              <a:gd name="connsiteY0" fmla="*/ 0 h 739291"/>
              <a:gd name="connsiteX1" fmla="*/ 138544 w 143633"/>
              <a:gd name="connsiteY1" fmla="*/ 376459 h 739291"/>
              <a:gd name="connsiteX2" fmla="*/ 0 w 143633"/>
              <a:gd name="connsiteY2" fmla="*/ 739291 h 739291"/>
              <a:gd name="connsiteX0" fmla="*/ 94569 w 143633"/>
              <a:gd name="connsiteY0" fmla="*/ 0 h 739291"/>
              <a:gd name="connsiteX1" fmla="*/ 138544 w 143633"/>
              <a:gd name="connsiteY1" fmla="*/ 376459 h 739291"/>
              <a:gd name="connsiteX2" fmla="*/ 0 w 143633"/>
              <a:gd name="connsiteY2" fmla="*/ 739291 h 739291"/>
              <a:gd name="connsiteX0" fmla="*/ 0 w 88199"/>
              <a:gd name="connsiteY0" fmla="*/ 0 h 748572"/>
              <a:gd name="connsiteX1" fmla="*/ 43975 w 88199"/>
              <a:gd name="connsiteY1" fmla="*/ 376459 h 748572"/>
              <a:gd name="connsiteX2" fmla="*/ 12857 w 88199"/>
              <a:gd name="connsiteY2" fmla="*/ 748572 h 748572"/>
              <a:gd name="connsiteX0" fmla="*/ 0 w 118420"/>
              <a:gd name="connsiteY0" fmla="*/ 0 h 748572"/>
              <a:gd name="connsiteX1" fmla="*/ 108737 w 118420"/>
              <a:gd name="connsiteY1" fmla="*/ 392002 h 748572"/>
              <a:gd name="connsiteX2" fmla="*/ 12857 w 118420"/>
              <a:gd name="connsiteY2" fmla="*/ 748572 h 748572"/>
              <a:gd name="connsiteX0" fmla="*/ 0 w 118421"/>
              <a:gd name="connsiteY0" fmla="*/ 0 h 748572"/>
              <a:gd name="connsiteX1" fmla="*/ 108737 w 118421"/>
              <a:gd name="connsiteY1" fmla="*/ 392002 h 748572"/>
              <a:gd name="connsiteX2" fmla="*/ 12857 w 118421"/>
              <a:gd name="connsiteY2" fmla="*/ 748572 h 748572"/>
              <a:gd name="connsiteX0" fmla="*/ 0 w 109047"/>
              <a:gd name="connsiteY0" fmla="*/ 0 h 748572"/>
              <a:gd name="connsiteX1" fmla="*/ 108737 w 109047"/>
              <a:gd name="connsiteY1" fmla="*/ 392002 h 748572"/>
              <a:gd name="connsiteX2" fmla="*/ 12857 w 109047"/>
              <a:gd name="connsiteY2" fmla="*/ 748572 h 74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047" h="748572">
                <a:moveTo>
                  <a:pt x="0" y="0"/>
                </a:moveTo>
                <a:cubicBezTo>
                  <a:pt x="96214" y="224904"/>
                  <a:pt x="106594" y="267240"/>
                  <a:pt x="108737" y="392002"/>
                </a:cubicBezTo>
                <a:cubicBezTo>
                  <a:pt x="110880" y="516764"/>
                  <a:pt x="104226" y="512034"/>
                  <a:pt x="12857" y="748572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949894" y="4083738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in</a:t>
            </a:r>
            <a:endParaRPr lang="en-US" sz="12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2949894" y="5953462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in</a:t>
            </a:r>
            <a:endParaRPr lang="en-US" sz="12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03920" y="4497859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pod</a:t>
            </a:r>
            <a:r>
              <a:rPr lang="en-US" sz="1200" dirty="0" smtClean="0"/>
              <a:t> </a:t>
            </a:r>
            <a:r>
              <a:rPr lang="en-US" sz="1200" dirty="0" smtClean="0">
                <a:latin typeface="Symbol" panose="05050102010706020507" pitchFamily="18" charset="2"/>
              </a:rPr>
              <a:t>l5</a:t>
            </a:r>
            <a:endParaRPr lang="en-US" sz="1200" dirty="0">
              <a:latin typeface="Symbol" panose="05050102010706020507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2241" y="554362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pod</a:t>
            </a:r>
            <a:r>
              <a:rPr lang="en-US" sz="1200" dirty="0" smtClean="0"/>
              <a:t> </a:t>
            </a:r>
            <a:r>
              <a:rPr lang="en-US" sz="1200" dirty="0" smtClean="0">
                <a:latin typeface="Symbol" panose="05050102010706020507" pitchFamily="18" charset="2"/>
              </a:rPr>
              <a:t>l7</a:t>
            </a:r>
            <a:endParaRPr lang="en-US" sz="1200" dirty="0">
              <a:latin typeface="Symbol" panose="05050102010706020507" pitchFamily="18" charset="2"/>
            </a:endParaRPr>
          </a:p>
        </p:txBody>
      </p:sp>
      <p:sp>
        <p:nvSpPr>
          <p:cNvPr id="23" name="Freeform 22"/>
          <p:cNvSpPr/>
          <p:nvPr/>
        </p:nvSpPr>
        <p:spPr>
          <a:xfrm flipH="1">
            <a:off x="2336945" y="4740015"/>
            <a:ext cx="94572" cy="84900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47842" y="5026018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same</a:t>
            </a:r>
            <a:endParaRPr lang="en-US" sz="1200" i="1" dirty="0"/>
          </a:p>
        </p:txBody>
      </p:sp>
      <p:sp>
        <p:nvSpPr>
          <p:cNvPr id="25" name="Rounded Rectangle 24"/>
          <p:cNvSpPr/>
          <p:nvPr/>
        </p:nvSpPr>
        <p:spPr>
          <a:xfrm>
            <a:off x="3466910" y="3894450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883904" y="4525764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992012" y="4567231"/>
            <a:ext cx="187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28280" y="391348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&gt;= 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4874" y="1981200"/>
            <a:ext cx="396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660066"/>
                </a:solidFill>
              </a:rPr>
              <a:t>Big challenge to write template rules to decompose</a:t>
            </a:r>
            <a:r>
              <a:rPr lang="en-US" sz="1400" i="1" dirty="0">
                <a:solidFill>
                  <a:srgbClr val="660066"/>
                </a:solidFill>
              </a:rPr>
              <a:t> </a:t>
            </a:r>
            <a:r>
              <a:rPr lang="en-US" sz="1400" i="1" dirty="0" smtClean="0">
                <a:solidFill>
                  <a:srgbClr val="660066"/>
                </a:solidFill>
              </a:rPr>
              <a:t>linguistic structure and re-compose </a:t>
            </a:r>
          </a:p>
          <a:p>
            <a:r>
              <a:rPr lang="en-US" sz="1400" i="1" dirty="0" smtClean="0">
                <a:solidFill>
                  <a:srgbClr val="660066"/>
                </a:solidFill>
              </a:rPr>
              <a:t>semantic structure at this level of sophistication.</a:t>
            </a:r>
          </a:p>
        </p:txBody>
      </p:sp>
    </p:spTree>
    <p:extLst>
      <p:ext uri="{BB962C8B-B14F-4D97-AF65-F5344CB8AC3E}">
        <p14:creationId xmlns:p14="http://schemas.microsoft.com/office/powerpoint/2010/main" val="28883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7540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That Don’t Map to Simple Recursive Mapping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9668" y="609600"/>
            <a:ext cx="473078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area managers are in the same pod as their lab manager?”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“List some of IAL’s budget centers.”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is the IAL lab manager’s budget center?”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 the IAL lab manager’s budget centers?”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“List both of the IAL lab manager’s budget centers.”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 the IAL area managers’ budget centers?”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 the IAL lab managers’ budget centers?”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are the IAL lab’s managers’ budget centers?”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is the IAL managers’ budget center?”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“Tell me the IAL managers and their budget centers.”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“Which area managers’ printer is the same as their lab manager?”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“List the lab members far from a color printer.”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“Tell me the admin who handles Beech.”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hich admin handles either printer Beech or Ocean?”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“Which admins handles the printers Beech and Ocean?”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there any admin who handles both Beech and Ocean?”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“Tell me the lab members in Pod 24 near Mali.”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“Which IAL members are closer to Joy and who is closer to Mali?”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ICM on the second floor or first?”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IAL’s membership all in Pods 24, 25, or 26?”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most of IAL’s membership in Pod 24?”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there anyone at PARC who has their own budget center?”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29200" y="1371600"/>
            <a:ext cx="40386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Linguistic &amp; semantic quantification</a:t>
            </a:r>
          </a:p>
          <a:p>
            <a:pPr marL="117475" indent="-1174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Closed loops in the query graph</a:t>
            </a:r>
          </a:p>
          <a:p>
            <a:pPr marL="117475" indent="-1174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Multiple return values</a:t>
            </a:r>
          </a:p>
        </p:txBody>
      </p:sp>
    </p:spTree>
    <p:extLst>
      <p:ext uri="{BB962C8B-B14F-4D97-AF65-F5344CB8AC3E}">
        <p14:creationId xmlns:p14="http://schemas.microsoft.com/office/powerpoint/2010/main" val="34212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6730675"/>
              <a:gd name="adj2" fmla="val 4294916"/>
            </a:avLst>
          </a:prstGeom>
          <a:ln w="3175">
            <a:solidFill>
              <a:srgbClr val="FF8989"/>
            </a:solidFill>
            <a:prstDash val="lg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76200"/>
            <a:ext cx="3865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Immaculate Plan Approach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6730675"/>
              <a:gd name="adj2" fmla="val 8098777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11258881"/>
              <a:gd name="adj2" fmla="val 12689715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15166786"/>
              <a:gd name="adj2" fmla="val 17415420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19591259"/>
              <a:gd name="adj2" fmla="val 21238295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2328094"/>
              <a:gd name="adj2" fmla="val 4234584"/>
            </a:avLst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2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Notation (2)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643743" y="1275882"/>
            <a:ext cx="850353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Entity: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41583" y="1066800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43200" y="1676400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851308" y="1717867"/>
            <a:ext cx="187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02953" y="108583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&gt;= 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099707" y="1214677"/>
            <a:ext cx="916809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096986" y="1783455"/>
            <a:ext cx="916809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92335" y="1079940"/>
            <a:ext cx="3292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99"/>
                </a:solidFill>
              </a:rPr>
              <a:t>Set expected size, expresses speaker’s belief</a:t>
            </a:r>
          </a:p>
          <a:p>
            <a:r>
              <a:rPr lang="en-US" sz="1200" dirty="0" smtClean="0">
                <a:solidFill>
                  <a:srgbClr val="000099"/>
                </a:solidFill>
              </a:rPr>
              <a:t>about the set they are referring to.</a:t>
            </a:r>
            <a:endParaRPr lang="en-US" sz="1200" dirty="0">
              <a:solidFill>
                <a:srgbClr val="000099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12896" y="1672234"/>
            <a:ext cx="2522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99"/>
                </a:solidFill>
              </a:rPr>
              <a:t>Subset referenced by the speaker.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82144" y="2123497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Example:   “</a:t>
            </a:r>
            <a:r>
              <a:rPr lang="en-US" sz="1600" dirty="0" smtClean="0">
                <a:solidFill>
                  <a:srgbClr val="0033CC"/>
                </a:solidFill>
              </a:rPr>
              <a:t>List all of the members of IAL.”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162" y="4798913"/>
            <a:ext cx="766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</a:rPr>
              <a:t>“Who is IAL’s manager?”          ==     “Who is head of the IAL lab?”</a:t>
            </a:r>
          </a:p>
          <a:p>
            <a:endParaRPr lang="en-US" sz="1600" dirty="0" smtClean="0">
              <a:solidFill>
                <a:srgbClr val="0033CC"/>
              </a:solidFill>
            </a:endParaRPr>
          </a:p>
          <a:p>
            <a:r>
              <a:rPr lang="en-US" sz="1600" dirty="0" smtClean="0">
                <a:solidFill>
                  <a:srgbClr val="0033CC"/>
                </a:solidFill>
              </a:rPr>
              <a:t>“Who are IAL’s managers?”      ==     “List the managers who are members of IAL.”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86563" y="3124200"/>
            <a:ext cx="3762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rgbClr val="000099"/>
                </a:solidFill>
              </a:rPr>
              <a:t>Sets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99"/>
                </a:solidFill>
              </a:rPr>
              <a:t>plurality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99"/>
                </a:solidFill>
              </a:rPr>
              <a:t>selection among a multiplicity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1382" y="6019800"/>
            <a:ext cx="8497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60066"/>
                </a:solidFill>
              </a:rPr>
              <a:t>It will be necessary to represent sets in order to interpret these queries </a:t>
            </a:r>
            <a:r>
              <a:rPr lang="en-US" i="1" dirty="0" smtClean="0">
                <a:solidFill>
                  <a:srgbClr val="660066"/>
                </a:solidFill>
              </a:rPr>
              <a:t>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921" y="28131"/>
            <a:ext cx="7954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</a:rPr>
              <a:t>Conversational Interfaces using 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Otto-type</a:t>
            </a:r>
            <a:r>
              <a:rPr lang="en-US" sz="2400" dirty="0" smtClean="0">
                <a:solidFill>
                  <a:srgbClr val="5EA1B0"/>
                </a:solidFill>
              </a:rPr>
              <a:t> Dialog Management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1522" y="609600"/>
            <a:ext cx="8206093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Map between N.L. expressions and SPARQL expressions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sz="1400" b="1" dirty="0" smtClean="0"/>
              <a:t>       </a:t>
            </a:r>
            <a:r>
              <a:rPr lang="en-US" sz="1400" b="1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PREFIX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foaf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: </a:t>
            </a:r>
            <a:r>
              <a:rPr lang="en-US" sz="1400" dirty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&lt;http://xmlns.com/foaf/0.1/&gt;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</a:p>
          <a:p>
            <a:r>
              <a:rPr lang="en-US" sz="1400" b="1" dirty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sz="1400" b="1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SELECT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?name</a:t>
            </a:r>
          </a:p>
          <a:p>
            <a:r>
              <a:rPr lang="en-US" sz="1400" b="1" dirty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sz="1400" b="1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WHERE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{  ?person </a:t>
            </a:r>
            <a:r>
              <a:rPr lang="en-US" sz="1400" b="1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           </a:t>
            </a:r>
            <a:r>
              <a:rPr lang="en-US" sz="1400" b="1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foaf</a:t>
            </a:r>
            <a:r>
              <a:rPr lang="en-US" sz="1400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:</a:t>
            </a:r>
            <a:r>
              <a:rPr lang="en-US" sz="1400" b="1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Person</a:t>
            </a:r>
            <a:r>
              <a:rPr lang="en-US" sz="1400" b="1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. </a:t>
            </a:r>
            <a:b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</a:b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         ?</a:t>
            </a:r>
            <a:r>
              <a:rPr lang="en-US" sz="1400" dirty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person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sz="1400" b="1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foaf</a:t>
            </a:r>
            <a:r>
              <a:rPr lang="en-US" sz="1400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:</a:t>
            </a:r>
            <a:r>
              <a:rPr lang="en-US" sz="1400" b="1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name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?name        . </a:t>
            </a:r>
          </a:p>
          <a:p>
            <a:r>
              <a:rPr lang="en-US" sz="1400" dirty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        ?area   </a:t>
            </a:r>
            <a:r>
              <a:rPr lang="en-US" sz="1400" b="1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foaf</a:t>
            </a:r>
            <a:r>
              <a:rPr lang="en-US" sz="1400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:</a:t>
            </a:r>
            <a:r>
              <a:rPr lang="en-US" sz="1400" b="1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head</a:t>
            </a:r>
            <a:r>
              <a:rPr lang="en-US" sz="1400" b="1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?person      .</a:t>
            </a:r>
            <a:b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</a:b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         ?area   </a:t>
            </a:r>
            <a:r>
              <a:rPr lang="en-US" sz="1400" b="1" dirty="0" err="1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foaf:name</a:t>
            </a:r>
            <a:r>
              <a:rPr lang="en-US" sz="1400" b="1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“CHAT” </a:t>
            </a:r>
            <a:r>
              <a:rPr lang="en-US" sz="1400" dirty="0" smtClean="0">
                <a:solidFill>
                  <a:srgbClr val="0033CC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}</a:t>
            </a:r>
            <a:endParaRPr lang="en-US" dirty="0" smtClean="0">
              <a:solidFill>
                <a:srgbClr val="0033CC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Maintain conversation context to resolve pronouns, ambiguities.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“Is Jon Smith in that lab”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“Is he in EMDL?”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“Does he report to Jon Smith?”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“Who else is in that area?”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Naturalistic conversational dialog management, to establish belief grounding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communication of structured data---extend Tell-Phone-Number prototype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Multiple D.M. portals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(Slack, texting)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-spoken conversational (Echo, telephone)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Permissions to change data in the knowledge base through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Conversational Call-Back Authentication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1007" y="1066800"/>
            <a:ext cx="2979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</a:rPr>
              <a:t>“Who is the manager of CHAT?”   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83422" y="1524000"/>
            <a:ext cx="228600" cy="1201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309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of Noun Forms (1)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85800" y="819150"/>
            <a:ext cx="5257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</a:t>
            </a:r>
            <a:r>
              <a:rPr lang="en-US" u="sng" dirty="0" smtClean="0"/>
              <a:t>oun Forms:              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smtClean="0"/>
              <a:t>entity-singular                 </a:t>
            </a:r>
            <a:r>
              <a:rPr lang="en-US" sz="1600" dirty="0" smtClean="0">
                <a:solidFill>
                  <a:srgbClr val="0033CC"/>
                </a:solidFill>
              </a:rPr>
              <a:t>lab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smtClean="0"/>
              <a:t>entity-plural                     </a:t>
            </a:r>
            <a:r>
              <a:rPr lang="en-US" sz="1600" dirty="0" smtClean="0">
                <a:solidFill>
                  <a:srgbClr val="0033CC"/>
                </a:solidFill>
              </a:rPr>
              <a:t>labs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smtClean="0"/>
              <a:t>singular-possessive        </a:t>
            </a:r>
            <a:r>
              <a:rPr lang="en-US" sz="1600" dirty="0" smtClean="0">
                <a:solidFill>
                  <a:srgbClr val="0033CC"/>
                </a:solidFill>
              </a:rPr>
              <a:t>lab’s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smtClean="0"/>
              <a:t>plural-possessive            </a:t>
            </a:r>
            <a:r>
              <a:rPr lang="en-US" sz="1600" dirty="0" smtClean="0">
                <a:solidFill>
                  <a:srgbClr val="0033CC"/>
                </a:solidFill>
              </a:rPr>
              <a:t>labs’ </a:t>
            </a:r>
          </a:p>
          <a:p>
            <a:endParaRPr lang="en-US" sz="1600" dirty="0" smtClean="0">
              <a:solidFill>
                <a:srgbClr val="0033CC"/>
              </a:solidFill>
            </a:endParaRPr>
          </a:p>
          <a:p>
            <a:r>
              <a:rPr lang="en-US" sz="1600" dirty="0">
                <a:solidFill>
                  <a:srgbClr val="0033CC"/>
                </a:solidFill>
              </a:rPr>
              <a:t> </a:t>
            </a:r>
            <a:r>
              <a:rPr lang="en-US" sz="1600" dirty="0" smtClean="0">
                <a:solidFill>
                  <a:srgbClr val="0033CC"/>
                </a:solidFill>
              </a:rPr>
              <a:t>                          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3247072"/>
            <a:ext cx="66049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 </a:t>
            </a:r>
            <a:r>
              <a:rPr lang="en-US" dirty="0" smtClean="0">
                <a:solidFill>
                  <a:srgbClr val="0033CC"/>
                </a:solidFill>
              </a:rPr>
              <a:t>                                                                         IAL </a:t>
            </a:r>
          </a:p>
          <a:p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smtClean="0">
                <a:solidFill>
                  <a:srgbClr val="0033CC"/>
                </a:solidFill>
              </a:rPr>
              <a:t>      </a:t>
            </a:r>
            <a:r>
              <a:rPr lang="en-US" sz="1400" dirty="0" smtClean="0"/>
              <a:t>entity name =&gt;  type + all other properties</a:t>
            </a:r>
          </a:p>
          <a:p>
            <a:endParaRPr lang="en-US" dirty="0" smtClean="0">
              <a:solidFill>
                <a:srgbClr val="0033C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Common  </a:t>
            </a:r>
            <a:r>
              <a:rPr lang="en-US" dirty="0" smtClean="0">
                <a:solidFill>
                  <a:srgbClr val="0033CC"/>
                </a:solidFill>
              </a:rPr>
              <a:t>                                                                    lab</a:t>
            </a:r>
          </a:p>
          <a:p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smtClean="0">
                <a:solidFill>
                  <a:srgbClr val="0033CC"/>
                </a:solidFill>
              </a:rPr>
              <a:t>      </a:t>
            </a:r>
            <a:r>
              <a:rPr lang="en-US" sz="1400" dirty="0" smtClean="0"/>
              <a:t>entity descriptor  =&gt; type (sometimes) + some other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32388" y="2791063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possessive</a:t>
            </a:r>
            <a:r>
              <a:rPr lang="en-US" sz="1400" dirty="0" smtClean="0"/>
              <a:t>   </a:t>
            </a:r>
            <a:r>
              <a:rPr lang="en-US" sz="1400" u="sng" dirty="0" smtClean="0"/>
              <a:t>plura</a:t>
            </a:r>
            <a:r>
              <a:rPr lang="en-US" sz="1400" dirty="0" smtClean="0"/>
              <a:t>l</a:t>
            </a:r>
            <a:endParaRPr lang="en-US" sz="1400" dirty="0"/>
          </a:p>
        </p:txBody>
      </p: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8353871" y="3316299"/>
            <a:ext cx="208637" cy="208637"/>
            <a:chOff x="2496" y="2592"/>
            <a:chExt cx="240" cy="240"/>
          </a:xfrm>
        </p:grpSpPr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4"/>
          <p:cNvSpPr>
            <a:spLocks/>
          </p:cNvSpPr>
          <p:nvPr/>
        </p:nvSpPr>
        <p:spPr bwMode="auto">
          <a:xfrm>
            <a:off x="7543800" y="3300288"/>
            <a:ext cx="265157" cy="279612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3" name="Freeform 4"/>
          <p:cNvSpPr>
            <a:spLocks/>
          </p:cNvSpPr>
          <p:nvPr/>
        </p:nvSpPr>
        <p:spPr bwMode="auto">
          <a:xfrm>
            <a:off x="7526699" y="4100631"/>
            <a:ext cx="265157" cy="279612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4" name="Freeform 4"/>
          <p:cNvSpPr>
            <a:spLocks/>
          </p:cNvSpPr>
          <p:nvPr/>
        </p:nvSpPr>
        <p:spPr bwMode="auto">
          <a:xfrm>
            <a:off x="8325610" y="4100631"/>
            <a:ext cx="265157" cy="279612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59396" y="5837624"/>
            <a:ext cx="414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“What are the IAL lab manager’s budget centers?”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9735" y="5806846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660066"/>
                </a:solidFill>
              </a:rPr>
              <a:t>Goal:</a:t>
            </a:r>
            <a:endParaRPr lang="en-US" sz="1600" i="1" dirty="0">
              <a:solidFill>
                <a:srgbClr val="660066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87167" y="5410200"/>
            <a:ext cx="40086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94981" y="6120701"/>
            <a:ext cx="1718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014788" y="6119511"/>
            <a:ext cx="159543" cy="23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88631" y="6120701"/>
            <a:ext cx="7548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6120701"/>
            <a:ext cx="110966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34000" y="122366"/>
            <a:ext cx="16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  <a:endParaRPr lang="en-US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0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309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of Noun Forms (2)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9600" y="838200"/>
            <a:ext cx="70104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/>
              <a:t>Noun </a:t>
            </a:r>
            <a:r>
              <a:rPr lang="en-US" sz="1600" u="sng" dirty="0" smtClean="0"/>
              <a:t>Phrase</a:t>
            </a:r>
            <a:r>
              <a:rPr lang="en-US" sz="1600" u="sng" dirty="0"/>
              <a:t> </a:t>
            </a:r>
            <a:r>
              <a:rPr lang="en-US" sz="1600" u="sng" dirty="0" smtClean="0"/>
              <a:t> (NP):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NP_Name</a:t>
            </a:r>
            <a:r>
              <a:rPr lang="en-US" sz="1400" dirty="0" smtClean="0"/>
              <a:t>(Prop(IAL))                      </a:t>
            </a:r>
            <a:r>
              <a:rPr lang="en-US" sz="1400" dirty="0" smtClean="0">
                <a:solidFill>
                  <a:srgbClr val="0033CC"/>
                </a:solidFill>
              </a:rPr>
              <a:t>IAL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(</a:t>
            </a:r>
            <a:r>
              <a:rPr lang="en-US" sz="1400" dirty="0" err="1" smtClean="0"/>
              <a:t>Comm</a:t>
            </a:r>
            <a:r>
              <a:rPr lang="en-US" sz="1400" dirty="0" smtClean="0"/>
              <a:t>(lab))                </a:t>
            </a:r>
            <a:r>
              <a:rPr lang="en-US" sz="1400" dirty="0" smtClean="0">
                <a:solidFill>
                  <a:srgbClr val="0033CC"/>
                </a:solidFill>
              </a:rPr>
              <a:t>lab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(</a:t>
            </a:r>
            <a:r>
              <a:rPr lang="en-US" sz="1400" dirty="0" err="1" smtClean="0"/>
              <a:t>Comm</a:t>
            </a:r>
            <a:r>
              <a:rPr lang="en-US" sz="1400" dirty="0" smtClean="0"/>
              <a:t>(lab))                    </a:t>
            </a:r>
            <a:r>
              <a:rPr lang="en-US" sz="1400" dirty="0" smtClean="0">
                <a:solidFill>
                  <a:srgbClr val="0033CC"/>
                </a:solidFill>
              </a:rPr>
              <a:t>labs</a:t>
            </a:r>
          </a:p>
          <a:p>
            <a:endParaRPr lang="en-US" sz="1400" dirty="0">
              <a:solidFill>
                <a:srgbClr val="0033CC"/>
              </a:solidFill>
            </a:endParaRPr>
          </a:p>
          <a:p>
            <a:r>
              <a:rPr lang="en-US" sz="1400" dirty="0" smtClean="0">
                <a:solidFill>
                  <a:srgbClr val="0033CC"/>
                </a:solidFill>
              </a:rPr>
              <a:t>    </a:t>
            </a:r>
            <a:r>
              <a:rPr lang="en-US" sz="1400" dirty="0" smtClean="0"/>
              <a:t>NP  &lt;-  </a:t>
            </a:r>
            <a:r>
              <a:rPr lang="en-US" sz="1400" dirty="0" err="1" smtClean="0"/>
              <a:t>NP_Name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NP  &lt;-  </a:t>
            </a:r>
            <a:r>
              <a:rPr lang="en-US" sz="1400" dirty="0" err="1" smtClean="0"/>
              <a:t>NP_Singular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NP  &lt;-  </a:t>
            </a:r>
            <a:r>
              <a:rPr lang="en-US" sz="1400" dirty="0" err="1" smtClean="0"/>
              <a:t>NP_Plural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 </a:t>
            </a:r>
            <a:r>
              <a:rPr lang="en-US" sz="1400" dirty="0"/>
              <a:t>( NP, NP, ..., </a:t>
            </a:r>
            <a:r>
              <a:rPr lang="en-US" sz="1400" dirty="0" err="1"/>
              <a:t>NP_Singular</a:t>
            </a:r>
            <a:r>
              <a:rPr lang="en-US" sz="1400" dirty="0" smtClean="0"/>
              <a:t>)        &lt;-    {NP} {NP} ...  {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 </a:t>
            </a:r>
            <a:r>
              <a:rPr lang="en-US" sz="1400" dirty="0"/>
              <a:t>(NP, NP, NP, ... </a:t>
            </a:r>
            <a:r>
              <a:rPr lang="en-US" sz="1400" dirty="0" err="1"/>
              <a:t>NP_Plural</a:t>
            </a:r>
            <a:r>
              <a:rPr lang="en-US" sz="1400" dirty="0" smtClean="0"/>
              <a:t>)           &lt;-    {NP}  {NP} ...  {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}</a:t>
            </a:r>
            <a:endParaRPr lang="en-US" sz="1400" dirty="0"/>
          </a:p>
          <a:p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51282" y="4218801"/>
            <a:ext cx="8325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cs typeface="Courier New" panose="02070309020205020404" pitchFamily="49" charset="0"/>
              </a:rPr>
              <a:t>“IAL lab manager” :       </a:t>
            </a:r>
            <a:r>
              <a:rPr lang="en-US" sz="1200" dirty="0" err="1" smtClean="0">
                <a:cs typeface="Courier New" panose="02070309020205020404" pitchFamily="49" charset="0"/>
              </a:rPr>
              <a:t>NP_Singular</a:t>
            </a:r>
            <a:r>
              <a:rPr lang="en-US" sz="1200" dirty="0" smtClean="0">
                <a:cs typeface="Courier New" panose="02070309020205020404" pitchFamily="49" charset="0"/>
              </a:rPr>
              <a:t>( </a:t>
            </a:r>
            <a:r>
              <a:rPr lang="en-US" sz="1200" dirty="0" err="1" smtClean="0">
                <a:cs typeface="Courier New" panose="02070309020205020404" pitchFamily="49" charset="0"/>
              </a:rPr>
              <a:t>NP_Name</a:t>
            </a:r>
            <a:r>
              <a:rPr lang="en-US" sz="1200" dirty="0" smtClean="0">
                <a:cs typeface="Courier New" panose="02070309020205020404" pitchFamily="49" charset="0"/>
              </a:rPr>
              <a:t>(Prop(IAL)), </a:t>
            </a:r>
            <a:r>
              <a:rPr lang="en-US" sz="1200" dirty="0" err="1" smtClean="0">
                <a:cs typeface="Courier New" panose="02070309020205020404" pitchFamily="49" charset="0"/>
              </a:rPr>
              <a:t>NP_Singular</a:t>
            </a:r>
            <a:r>
              <a:rPr lang="en-US" sz="1200" dirty="0" smtClean="0"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cs typeface="Courier New" panose="02070309020205020404" pitchFamily="49" charset="0"/>
              </a:rPr>
              <a:t>(lab)), </a:t>
            </a:r>
            <a:r>
              <a:rPr lang="en-US" sz="1200" dirty="0" err="1" smtClean="0">
                <a:cs typeface="Courier New" panose="02070309020205020404" pitchFamily="49" charset="0"/>
              </a:rPr>
              <a:t>NP_Singular</a:t>
            </a:r>
            <a:r>
              <a:rPr lang="en-US" sz="1200" dirty="0" smtClean="0"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cs typeface="Courier New" panose="02070309020205020404" pitchFamily="49" charset="0"/>
              </a:rPr>
              <a:t>(manager)) )</a:t>
            </a:r>
            <a:endParaRPr lang="en-US" sz="1200" dirty="0"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282" y="4647228"/>
            <a:ext cx="809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cs typeface="Courier New" panose="02070309020205020404" pitchFamily="49" charset="0"/>
              </a:rPr>
              <a:t>“IAL area managers” :   </a:t>
            </a:r>
            <a:r>
              <a:rPr lang="en-US" sz="1200" dirty="0" err="1" smtClean="0">
                <a:cs typeface="Courier New" panose="02070309020205020404" pitchFamily="49" charset="0"/>
              </a:rPr>
              <a:t>NP_Plural</a:t>
            </a:r>
            <a:r>
              <a:rPr lang="en-US" sz="1200" dirty="0" smtClean="0">
                <a:cs typeface="Courier New" panose="02070309020205020404" pitchFamily="49" charset="0"/>
              </a:rPr>
              <a:t>( </a:t>
            </a:r>
            <a:r>
              <a:rPr lang="en-US" sz="1200" dirty="0" err="1" smtClean="0">
                <a:cs typeface="Courier New" panose="02070309020205020404" pitchFamily="49" charset="0"/>
              </a:rPr>
              <a:t>NP_Name</a:t>
            </a:r>
            <a:r>
              <a:rPr lang="en-US" sz="1200" dirty="0" smtClean="0">
                <a:cs typeface="Courier New" panose="02070309020205020404" pitchFamily="49" charset="0"/>
              </a:rPr>
              <a:t>(Prop(IAL)), </a:t>
            </a:r>
            <a:r>
              <a:rPr lang="en-US" sz="1200" dirty="0" err="1" smtClean="0">
                <a:cs typeface="Courier New" panose="02070309020205020404" pitchFamily="49" charset="0"/>
              </a:rPr>
              <a:t>NP_Singular</a:t>
            </a:r>
            <a:r>
              <a:rPr lang="en-US" sz="1200" dirty="0" smtClean="0"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cs typeface="Courier New" panose="02070309020205020404" pitchFamily="49" charset="0"/>
              </a:rPr>
              <a:t>(area)), </a:t>
            </a:r>
            <a:r>
              <a:rPr lang="en-US" sz="1200" dirty="0" err="1" smtClean="0">
                <a:cs typeface="Courier New" panose="02070309020205020404" pitchFamily="49" charset="0"/>
              </a:rPr>
              <a:t>NP_Plural</a:t>
            </a:r>
            <a:r>
              <a:rPr lang="en-US" sz="1200" dirty="0" smtClean="0"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cs typeface="Courier New" panose="02070309020205020404" pitchFamily="49" charset="0"/>
              </a:rPr>
              <a:t>(manager)) )</a:t>
            </a:r>
            <a:endParaRPr lang="en-US" sz="1200" dirty="0"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975" y="5666601"/>
            <a:ext cx="7153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cs typeface="Courier New" panose="02070309020205020404" pitchFamily="49" charset="0"/>
              </a:rPr>
              <a:t>“IAL lab manager” :       </a:t>
            </a:r>
            <a:r>
              <a:rPr lang="en-US" sz="1200" dirty="0" err="1" smtClean="0">
                <a:cs typeface="Courier New" panose="02070309020205020404" pitchFamily="49" charset="0"/>
              </a:rPr>
              <a:t>NP_Sn</a:t>
            </a:r>
            <a:r>
              <a:rPr lang="en-US" sz="1200" dirty="0" smtClean="0">
                <a:cs typeface="Courier New" panose="02070309020205020404" pitchFamily="49" charset="0"/>
              </a:rPr>
              <a:t>( </a:t>
            </a:r>
            <a:r>
              <a:rPr lang="en-US" sz="1200" dirty="0" err="1" smtClean="0">
                <a:cs typeface="Courier New" panose="02070309020205020404" pitchFamily="49" charset="0"/>
              </a:rPr>
              <a:t>NP_Nm</a:t>
            </a:r>
            <a:r>
              <a:rPr lang="en-US" sz="1200" dirty="0" smtClean="0">
                <a:cs typeface="Courier New" panose="02070309020205020404" pitchFamily="49" charset="0"/>
              </a:rPr>
              <a:t>(Prop(IAL)), </a:t>
            </a:r>
            <a:r>
              <a:rPr lang="en-US" sz="1200" dirty="0" err="1" smtClean="0">
                <a:cs typeface="Courier New" panose="02070309020205020404" pitchFamily="49" charset="0"/>
              </a:rPr>
              <a:t>NP_Sn</a:t>
            </a:r>
            <a:r>
              <a:rPr lang="en-US" sz="1200" dirty="0" smtClean="0"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cs typeface="Courier New" panose="02070309020205020404" pitchFamily="49" charset="0"/>
              </a:rPr>
              <a:t>(lab)), </a:t>
            </a:r>
            <a:r>
              <a:rPr lang="en-US" sz="1200" dirty="0" err="1" smtClean="0">
                <a:cs typeface="Courier New" panose="02070309020205020404" pitchFamily="49" charset="0"/>
              </a:rPr>
              <a:t>NP_Sn</a:t>
            </a:r>
            <a:r>
              <a:rPr lang="en-US" sz="1200" dirty="0" smtClean="0"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cs typeface="Courier New" panose="02070309020205020404" pitchFamily="49" charset="0"/>
              </a:rPr>
              <a:t>(manager)) )</a:t>
            </a:r>
            <a:endParaRPr lang="en-US" sz="1200" dirty="0"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975" y="6047601"/>
            <a:ext cx="712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  <a:cs typeface="Courier New" panose="02070309020205020404" pitchFamily="49" charset="0"/>
              </a:rPr>
              <a:t>“IAL area managers” :   </a:t>
            </a:r>
            <a:r>
              <a:rPr lang="en-US" sz="1200" dirty="0" err="1" smtClean="0">
                <a:cs typeface="Courier New" panose="02070309020205020404" pitchFamily="49" charset="0"/>
              </a:rPr>
              <a:t>NP_Pl</a:t>
            </a:r>
            <a:r>
              <a:rPr lang="en-US" sz="1200" dirty="0" smtClean="0">
                <a:cs typeface="Courier New" panose="02070309020205020404" pitchFamily="49" charset="0"/>
              </a:rPr>
              <a:t>( </a:t>
            </a:r>
            <a:r>
              <a:rPr lang="en-US" sz="1200" dirty="0" err="1" smtClean="0">
                <a:cs typeface="Courier New" panose="02070309020205020404" pitchFamily="49" charset="0"/>
              </a:rPr>
              <a:t>NP_Nm</a:t>
            </a:r>
            <a:r>
              <a:rPr lang="en-US" sz="1200" dirty="0" smtClean="0">
                <a:cs typeface="Courier New" panose="02070309020205020404" pitchFamily="49" charset="0"/>
              </a:rPr>
              <a:t>(Prop(IAL)), </a:t>
            </a:r>
            <a:r>
              <a:rPr lang="en-US" sz="1200" dirty="0" err="1" smtClean="0">
                <a:cs typeface="Courier New" panose="02070309020205020404" pitchFamily="49" charset="0"/>
              </a:rPr>
              <a:t>NP_Sn</a:t>
            </a:r>
            <a:r>
              <a:rPr lang="en-US" sz="1200" dirty="0" smtClean="0"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cs typeface="Courier New" panose="02070309020205020404" pitchFamily="49" charset="0"/>
              </a:rPr>
              <a:t>(area)), </a:t>
            </a:r>
            <a:r>
              <a:rPr lang="en-US" sz="1200" dirty="0" err="1" smtClean="0">
                <a:cs typeface="Courier New" panose="02070309020205020404" pitchFamily="49" charset="0"/>
              </a:rPr>
              <a:t>NP_Pl</a:t>
            </a:r>
            <a:r>
              <a:rPr lang="en-US" sz="1200" dirty="0" smtClean="0"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cs typeface="Courier New" panose="02070309020205020404" pitchFamily="49" charset="0"/>
              </a:rPr>
              <a:t>(manager)) )</a:t>
            </a:r>
            <a:endParaRPr lang="en-US" sz="1200" dirty="0"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8247" y="838200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solidFill>
                  <a:srgbClr val="006600"/>
                </a:solidFill>
              </a:rPr>
              <a:t>Abbeviated</a:t>
            </a:r>
            <a:endParaRPr lang="en-US" sz="1400" i="1" dirty="0">
              <a:solidFill>
                <a:srgbClr val="00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77783" y="1371600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NP_Nm</a:t>
            </a:r>
            <a:endParaRPr lang="en-US" sz="1200" dirty="0" smtClean="0"/>
          </a:p>
          <a:p>
            <a:r>
              <a:rPr lang="en-US" sz="1200" dirty="0" err="1" smtClean="0"/>
              <a:t>NP_Sn</a:t>
            </a:r>
            <a:endParaRPr lang="en-US" sz="1200" dirty="0" smtClean="0"/>
          </a:p>
          <a:p>
            <a:r>
              <a:rPr lang="en-US" sz="1200" dirty="0" err="1" smtClean="0"/>
              <a:t>NP_Pl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57175" y="5257800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solidFill>
                  <a:srgbClr val="006600"/>
                </a:solidFill>
              </a:rPr>
              <a:t>Abbeviated</a:t>
            </a:r>
            <a:endParaRPr lang="en-US" sz="1400" i="1" dirty="0">
              <a:solidFill>
                <a:srgbClr val="00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0" y="122366"/>
            <a:ext cx="16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endParaRPr lang="en-US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4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309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of Noun Forms (3)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9600" y="838200"/>
            <a:ext cx="79248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/>
              <a:t>Possessive Determiners: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NP_Name</a:t>
            </a:r>
            <a:r>
              <a:rPr lang="en-US" sz="1400" dirty="0" smtClean="0"/>
              <a:t>(Prop(IAL)))                      </a:t>
            </a:r>
            <a:r>
              <a:rPr lang="en-US" sz="1400" dirty="0" smtClean="0">
                <a:solidFill>
                  <a:srgbClr val="0033CC"/>
                </a:solidFill>
              </a:rPr>
              <a:t>IAL’s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(</a:t>
            </a:r>
            <a:r>
              <a:rPr lang="en-US" sz="1400" dirty="0" err="1" smtClean="0"/>
              <a:t>Comm</a:t>
            </a:r>
            <a:r>
              <a:rPr lang="en-US" sz="1400" dirty="0" smtClean="0"/>
              <a:t>(lab)))                </a:t>
            </a:r>
            <a:r>
              <a:rPr lang="en-US" sz="1400" dirty="0" smtClean="0">
                <a:solidFill>
                  <a:srgbClr val="0033CC"/>
                </a:solidFill>
              </a:rPr>
              <a:t>lab’s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(</a:t>
            </a:r>
            <a:r>
              <a:rPr lang="en-US" sz="1400" dirty="0" err="1" smtClean="0"/>
              <a:t>Comm</a:t>
            </a:r>
            <a:r>
              <a:rPr lang="en-US" sz="1400" dirty="0" smtClean="0"/>
              <a:t>(lab)))                    </a:t>
            </a:r>
            <a:r>
              <a:rPr lang="en-US" sz="1400" dirty="0" smtClean="0">
                <a:solidFill>
                  <a:srgbClr val="0033CC"/>
                </a:solidFill>
              </a:rPr>
              <a:t>labs’</a:t>
            </a:r>
          </a:p>
          <a:p>
            <a:endParaRPr lang="en-US" sz="1400" dirty="0">
              <a:solidFill>
                <a:srgbClr val="0033CC"/>
              </a:solidFill>
            </a:endParaRPr>
          </a:p>
          <a:p>
            <a:r>
              <a:rPr lang="en-US" sz="1400" dirty="0" smtClean="0">
                <a:solidFill>
                  <a:srgbClr val="0033CC"/>
                </a:solidFill>
              </a:rPr>
              <a:t>    </a:t>
            </a:r>
          </a:p>
          <a:p>
            <a:endParaRPr lang="en-US" sz="1400" dirty="0">
              <a:solidFill>
                <a:srgbClr val="0033CC"/>
              </a:solidFill>
            </a:endParaRPr>
          </a:p>
          <a:p>
            <a:endParaRPr lang="en-US" sz="1400" dirty="0" smtClean="0">
              <a:solidFill>
                <a:srgbClr val="0033CC"/>
              </a:solidFill>
            </a:endParaRPr>
          </a:p>
          <a:p>
            <a:endParaRPr lang="en-US" sz="1400" dirty="0" smtClean="0">
              <a:solidFill>
                <a:srgbClr val="0033CC"/>
              </a:solidFill>
            </a:endParaRPr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(...))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(...))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4892" y="3773269"/>
            <a:ext cx="8606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IAL </a:t>
            </a:r>
            <a:r>
              <a:rPr lang="en-US" sz="1200" dirty="0">
                <a:solidFill>
                  <a:srgbClr val="0033CC"/>
                </a:solidFill>
              </a:rPr>
              <a:t>lab </a:t>
            </a:r>
            <a:r>
              <a:rPr lang="en-US" sz="1200" dirty="0" smtClean="0">
                <a:solidFill>
                  <a:srgbClr val="0033CC"/>
                </a:solidFill>
              </a:rPr>
              <a:t>manager's         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NP_Singular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(manager))) )</a:t>
            </a:r>
          </a:p>
          <a:p>
            <a:endParaRPr lang="en-US" sz="1200" dirty="0"/>
          </a:p>
          <a:p>
            <a:r>
              <a:rPr lang="en-US" sz="1200" dirty="0">
                <a:solidFill>
                  <a:srgbClr val="0033CC"/>
                </a:solidFill>
              </a:rPr>
              <a:t>IAL lab managers'         </a:t>
            </a:r>
            <a:r>
              <a:rPr lang="en-US" sz="1200" dirty="0" smtClean="0">
                <a:solidFill>
                  <a:srgbClr val="0033CC"/>
                </a:solidFill>
              </a:rPr>
              <a:t>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SN_Sn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NP_Pl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(manager))) )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1223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Possessive Form</a:t>
            </a:r>
            <a:endParaRPr lang="en-US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39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309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of Noun Forms (4)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9075" y="990600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NP_Singular</a:t>
            </a:r>
            <a:r>
              <a:rPr lang="en-US" sz="1400" dirty="0" smtClean="0"/>
              <a:t>(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), 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)   &lt;-  {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)}  {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7675" y="1384758"/>
            <a:ext cx="8239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IAL </a:t>
            </a:r>
            <a:r>
              <a:rPr lang="en-US" sz="1200" dirty="0">
                <a:solidFill>
                  <a:srgbClr val="0033CC"/>
                </a:solidFill>
              </a:rPr>
              <a:t>lab </a:t>
            </a:r>
            <a:r>
              <a:rPr lang="en-US" sz="1200" dirty="0" smtClean="0">
                <a:solidFill>
                  <a:srgbClr val="0033CC"/>
                </a:solidFill>
              </a:rPr>
              <a:t>manager's budget-center</a:t>
            </a:r>
          </a:p>
          <a:p>
            <a:r>
              <a:rPr lang="en-US" sz="1200" dirty="0" err="1" smtClean="0"/>
              <a:t>NP_Singular</a:t>
            </a:r>
            <a:r>
              <a:rPr lang="en-US" sz="1200" dirty="0" smtClean="0"/>
              <a:t>(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NP_Singular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 ),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</a:t>
            </a:r>
            <a:r>
              <a:rPr lang="en-US" sz="1200" dirty="0" err="1" smtClean="0"/>
              <a:t>NP_Singular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 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9074" y="2362200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NP_Plural</a:t>
            </a:r>
            <a:r>
              <a:rPr lang="en-US" sz="1400" dirty="0" smtClean="0"/>
              <a:t>(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), 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)   &lt;-  {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)}  {</a:t>
            </a:r>
            <a:r>
              <a:rPr lang="en-US" sz="1400" dirty="0" err="1" smtClean="0"/>
              <a:t>NP_Pural</a:t>
            </a:r>
            <a:r>
              <a:rPr lang="en-US" sz="1400" dirty="0" smtClean="0"/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7674" y="2786420"/>
            <a:ext cx="7758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IAL </a:t>
            </a:r>
            <a:r>
              <a:rPr lang="en-US" sz="1200" dirty="0">
                <a:solidFill>
                  <a:srgbClr val="0033CC"/>
                </a:solidFill>
              </a:rPr>
              <a:t>lab </a:t>
            </a:r>
            <a:r>
              <a:rPr lang="en-US" sz="1200" dirty="0" smtClean="0">
                <a:solidFill>
                  <a:srgbClr val="0033CC"/>
                </a:solidFill>
              </a:rPr>
              <a:t>manager's budget-centers</a:t>
            </a:r>
          </a:p>
          <a:p>
            <a:r>
              <a:rPr lang="en-US" sz="1200" dirty="0" err="1" smtClean="0"/>
              <a:t>NP_Plural</a:t>
            </a:r>
            <a:r>
              <a:rPr lang="en-US" sz="1200" dirty="0" smtClean="0"/>
              <a:t>(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NP_Singular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 ),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 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9073" y="3810000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NP_Singular</a:t>
            </a:r>
            <a:r>
              <a:rPr lang="en-US" sz="1400" dirty="0" smtClean="0"/>
              <a:t>(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), 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)   &lt;-  {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)}  {</a:t>
            </a:r>
            <a:r>
              <a:rPr lang="en-US" sz="1400" dirty="0" err="1" smtClean="0"/>
              <a:t>NP_Singular</a:t>
            </a:r>
            <a:r>
              <a:rPr lang="en-US" sz="1400" dirty="0" smtClean="0"/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7673" y="4188082"/>
            <a:ext cx="7758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IAL </a:t>
            </a:r>
            <a:r>
              <a:rPr lang="en-US" sz="1200" dirty="0">
                <a:solidFill>
                  <a:srgbClr val="0033CC"/>
                </a:solidFill>
              </a:rPr>
              <a:t>lab </a:t>
            </a:r>
            <a:r>
              <a:rPr lang="en-US" sz="1200" dirty="0" smtClean="0">
                <a:solidFill>
                  <a:srgbClr val="0033CC"/>
                </a:solidFill>
              </a:rPr>
              <a:t>managers’ budget-center</a:t>
            </a:r>
          </a:p>
          <a:p>
            <a:r>
              <a:rPr lang="en-US" sz="1200" dirty="0" err="1" smtClean="0"/>
              <a:t>NP_Singular</a:t>
            </a:r>
            <a:r>
              <a:rPr lang="en-US" sz="1200" dirty="0" smtClean="0"/>
              <a:t>(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NP_Pl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 ),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</a:t>
            </a:r>
            <a:r>
              <a:rPr lang="en-US" sz="1200" dirty="0" err="1" smtClean="0"/>
              <a:t>NP_Singular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 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9072" y="5193925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NP_Plural</a:t>
            </a:r>
            <a:r>
              <a:rPr lang="en-US" sz="1400" dirty="0" smtClean="0"/>
              <a:t>(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), 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)   &lt;-  {</a:t>
            </a:r>
            <a:r>
              <a:rPr lang="en-US" sz="1400" dirty="0" err="1" smtClean="0"/>
              <a:t>DetPossessive</a:t>
            </a:r>
            <a:r>
              <a:rPr lang="en-US" sz="1400" dirty="0" smtClean="0"/>
              <a:t>(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)}  {</a:t>
            </a:r>
            <a:r>
              <a:rPr lang="en-US" sz="1400" dirty="0" err="1" smtClean="0"/>
              <a:t>NP_Plural</a:t>
            </a:r>
            <a:r>
              <a:rPr lang="en-US" sz="1400" dirty="0" smtClean="0"/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7672" y="5602069"/>
            <a:ext cx="7758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IAL </a:t>
            </a:r>
            <a:r>
              <a:rPr lang="en-US" sz="1200" dirty="0">
                <a:solidFill>
                  <a:srgbClr val="0033CC"/>
                </a:solidFill>
              </a:rPr>
              <a:t>lab </a:t>
            </a:r>
            <a:r>
              <a:rPr lang="en-US" sz="1200" dirty="0" smtClean="0">
                <a:solidFill>
                  <a:srgbClr val="0033CC"/>
                </a:solidFill>
              </a:rPr>
              <a:t>managers’ budget-centers</a:t>
            </a:r>
          </a:p>
          <a:p>
            <a:r>
              <a:rPr lang="en-US" sz="1200" dirty="0" err="1" smtClean="0">
                <a:solidFill>
                  <a:srgbClr val="0033CC"/>
                </a:solidFill>
              </a:rPr>
              <a:t>NP_Plural</a:t>
            </a:r>
            <a:r>
              <a:rPr lang="en-US" sz="1200" dirty="0" smtClean="0">
                <a:solidFill>
                  <a:srgbClr val="0033CC"/>
                </a:solidFill>
              </a:rPr>
              <a:t>(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NP_Pl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 ),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  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18592" y="767578"/>
            <a:ext cx="0" cy="254945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60952" y="767578"/>
            <a:ext cx="255228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27741" y="629078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99"/>
                </a:solidFill>
              </a:rPr>
              <a:t>The entity which is possessed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4000" y="122366"/>
            <a:ext cx="275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 Possessed</a:t>
            </a:r>
            <a:endParaRPr lang="en-US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273234" y="3581400"/>
            <a:ext cx="40086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8532" y="5029200"/>
            <a:ext cx="40086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73233" y="2133600"/>
            <a:ext cx="40086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7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39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of Noun Forms (5) 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36096" y="1143000"/>
            <a:ext cx="89603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IAL </a:t>
            </a:r>
            <a:r>
              <a:rPr lang="en-US" sz="1200" dirty="0">
                <a:solidFill>
                  <a:srgbClr val="0033CC"/>
                </a:solidFill>
              </a:rPr>
              <a:t>lab </a:t>
            </a:r>
            <a:r>
              <a:rPr lang="en-US" sz="1200" dirty="0" smtClean="0">
                <a:solidFill>
                  <a:srgbClr val="0033CC"/>
                </a:solidFill>
              </a:rPr>
              <a:t>manager's         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NP_Singular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4258" y="168535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11019" y="1808464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IAL, lab, manager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8" name="Oval 17"/>
          <p:cNvSpPr/>
          <p:nvPr/>
        </p:nvSpPr>
        <p:spPr>
          <a:xfrm>
            <a:off x="784530" y="4485469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IAL, lab, manager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2" name="Freeform 21"/>
          <p:cNvSpPr/>
          <p:nvPr/>
        </p:nvSpPr>
        <p:spPr>
          <a:xfrm flipH="1">
            <a:off x="1448065" y="5078127"/>
            <a:ext cx="63693" cy="77028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flipH="1">
            <a:off x="1565011" y="2401123"/>
            <a:ext cx="79265" cy="65474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8842" y="5222886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possesses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44719" y="2564866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possesses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3048000" y="1958150"/>
            <a:ext cx="5298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Entity(Descriptors(Prop(IAL),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(lab),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(manager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234228" y="1371600"/>
            <a:ext cx="5300172" cy="103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13493" y="1381900"/>
            <a:ext cx="87482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572000" y="1462516"/>
            <a:ext cx="36550" cy="4690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519690" y="2078150"/>
            <a:ext cx="370468" cy="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644276" y="1462516"/>
            <a:ext cx="916281" cy="1102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84759" y="3962401"/>
            <a:ext cx="536384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358360" y="3962400"/>
            <a:ext cx="100711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251578" y="3992061"/>
            <a:ext cx="60580" cy="59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06122" y="4191000"/>
            <a:ext cx="1199078" cy="1676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2414108" y="4792626"/>
            <a:ext cx="455826" cy="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828800" y="637188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660066"/>
                </a:solidFill>
              </a:rPr>
              <a:t>The possessive form induces a property relation.</a:t>
            </a:r>
            <a:endParaRPr lang="en-US" i="1" dirty="0">
              <a:solidFill>
                <a:srgbClr val="660066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3771" y="3390900"/>
            <a:ext cx="8239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IAL </a:t>
            </a:r>
            <a:r>
              <a:rPr lang="en-US" sz="1200" dirty="0">
                <a:solidFill>
                  <a:srgbClr val="0033CC"/>
                </a:solidFill>
              </a:rPr>
              <a:t>lab </a:t>
            </a:r>
            <a:r>
              <a:rPr lang="en-US" sz="1200" dirty="0" smtClean="0">
                <a:solidFill>
                  <a:srgbClr val="0033CC"/>
                </a:solidFill>
              </a:rPr>
              <a:t>manager's budget-centers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NP_Singular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 ),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 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890158" y="4655022"/>
            <a:ext cx="5391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Entity(Descriptors(Prop(IAL),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(lab),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(manager)))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05062" y="5913970"/>
            <a:ext cx="4275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Descriptors(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(budget-center)),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UNSPECIFIED)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363588" y="4162425"/>
            <a:ext cx="24464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143000" y="3948302"/>
            <a:ext cx="410942" cy="1274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2560555" y="6053538"/>
            <a:ext cx="455826" cy="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89216" y="5848411"/>
            <a:ext cx="1454459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udget center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25177" y="5621117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944354" y="5621117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&gt;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0" y="12236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Representation</a:t>
            </a:r>
            <a:endParaRPr lang="en-US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273235" y="3276600"/>
            <a:ext cx="40086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39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of Noun Forms (6) 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 flipH="1">
            <a:off x="1500530" y="3242226"/>
            <a:ext cx="79265" cy="922684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1307" y="352038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possesses</a:t>
            </a:r>
            <a:endParaRPr lang="en-US" sz="12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537225" y="1897900"/>
            <a:ext cx="536384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0826" y="1897899"/>
            <a:ext cx="100711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433963" y="2048363"/>
            <a:ext cx="60580" cy="730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58588" y="2126499"/>
            <a:ext cx="1199078" cy="19342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2604331" y="2960611"/>
            <a:ext cx="455826" cy="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76237" y="1326399"/>
            <a:ext cx="8239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IAL </a:t>
            </a:r>
            <a:r>
              <a:rPr lang="en-US" sz="1200" dirty="0">
                <a:solidFill>
                  <a:srgbClr val="0033CC"/>
                </a:solidFill>
              </a:rPr>
              <a:t>lab </a:t>
            </a:r>
            <a:r>
              <a:rPr lang="en-US" sz="1200" dirty="0" smtClean="0">
                <a:solidFill>
                  <a:srgbClr val="0033CC"/>
                </a:solidFill>
              </a:rPr>
              <a:t>managers’ budget-center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NP_Singular</a:t>
            </a:r>
            <a:r>
              <a:rPr lang="en-US" sz="1200" dirty="0" smtClean="0"/>
              <a:t>(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NP_Pl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 ),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</a:t>
            </a:r>
            <a:r>
              <a:rPr lang="en-US" sz="1200" dirty="0" err="1" smtClean="0"/>
              <a:t>NP_Singular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 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7528" y="4230469"/>
            <a:ext cx="4275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Descriptors(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(budget-center)),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N = 1,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ONLY)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416054" y="2097924"/>
            <a:ext cx="24464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320106" y="1920599"/>
            <a:ext cx="258542" cy="1272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2613021" y="4370037"/>
            <a:ext cx="455826" cy="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41682" y="4164910"/>
            <a:ext cx="1454459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udget center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77643" y="3937616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944354" y="3937616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0" y="12236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Representation</a:t>
            </a:r>
            <a:endParaRPr lang="en-US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68847" y="2829656"/>
            <a:ext cx="5670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(Descriptors(Prop(IAL),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(lab),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(manager)),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UNSPECIFIED)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7978" y="2514600"/>
            <a:ext cx="1804307" cy="864842"/>
            <a:chOff x="667978" y="2656465"/>
            <a:chExt cx="1804307" cy="864842"/>
          </a:xfrm>
        </p:grpSpPr>
        <p:sp>
          <p:nvSpPr>
            <p:cNvPr id="45" name="TextBox 44"/>
            <p:cNvSpPr txBox="1"/>
            <p:nvPr/>
          </p:nvSpPr>
          <p:spPr>
            <a:xfrm>
              <a:off x="1970567" y="2674230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27328" y="2797340"/>
              <a:ext cx="1454459" cy="592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IAL, lab. manager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667978" y="2656465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94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39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of Noun Forms (7) 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 flipH="1">
            <a:off x="1500530" y="3252761"/>
            <a:ext cx="79265" cy="920826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1307" y="353788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possesses</a:t>
            </a:r>
            <a:endParaRPr lang="en-US" sz="1200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527700" y="1928812"/>
            <a:ext cx="515897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01301" y="1928812"/>
            <a:ext cx="100711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04044" y="1951142"/>
            <a:ext cx="60580" cy="846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58588" y="2126499"/>
            <a:ext cx="1975287" cy="2178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2613021" y="2967260"/>
            <a:ext cx="455826" cy="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76237" y="1323975"/>
            <a:ext cx="8239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IAL </a:t>
            </a:r>
            <a:r>
              <a:rPr lang="en-US" sz="1200" dirty="0">
                <a:solidFill>
                  <a:srgbClr val="0033CC"/>
                </a:solidFill>
              </a:rPr>
              <a:t>lab </a:t>
            </a:r>
            <a:r>
              <a:rPr lang="en-US" sz="1200" dirty="0" smtClean="0">
                <a:solidFill>
                  <a:srgbClr val="0033CC"/>
                </a:solidFill>
              </a:rPr>
              <a:t>managers’ budget-centers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 </a:t>
            </a:r>
            <a:r>
              <a:rPr lang="en-US" sz="1200" dirty="0" err="1" smtClean="0"/>
              <a:t>DetPossessive</a:t>
            </a:r>
            <a:r>
              <a:rPr lang="en-US" sz="1200" dirty="0" smtClean="0"/>
              <a:t>(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NP_Nm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  <a:r>
              <a:rPr lang="en-US" sz="1200" dirty="0" err="1" smtClean="0"/>
              <a:t>NP_Pl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 ),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 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068847" y="2829656"/>
            <a:ext cx="5670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(Descriptors(Prop(IAL),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(lab),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(manager)),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UNSPECIFIED)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57528" y="4088604"/>
            <a:ext cx="4275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Descriptors(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(budget-center)),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UNSPECIFIED)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416054" y="2105025"/>
            <a:ext cx="224154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190625" y="1928813"/>
            <a:ext cx="415784" cy="1633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2613021" y="4228172"/>
            <a:ext cx="455826" cy="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77643" y="3946293"/>
            <a:ext cx="1804307" cy="864842"/>
            <a:chOff x="3675193" y="5362787"/>
            <a:chExt cx="1804307" cy="864842"/>
          </a:xfrm>
        </p:grpSpPr>
        <p:sp>
          <p:nvSpPr>
            <p:cNvPr id="56" name="Oval 55"/>
            <p:cNvSpPr/>
            <p:nvPr/>
          </p:nvSpPr>
          <p:spPr>
            <a:xfrm>
              <a:off x="3839232" y="5590081"/>
              <a:ext cx="1454459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udget </a:t>
              </a: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3675193" y="5362787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78816" y="5362787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&gt;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334000" y="12236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Representation</a:t>
            </a:r>
            <a:endParaRPr lang="en-US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7978" y="2514600"/>
            <a:ext cx="1804307" cy="864842"/>
            <a:chOff x="667978" y="2656465"/>
            <a:chExt cx="1804307" cy="864842"/>
          </a:xfrm>
        </p:grpSpPr>
        <p:sp>
          <p:nvSpPr>
            <p:cNvPr id="23" name="TextBox 22"/>
            <p:cNvSpPr txBox="1"/>
            <p:nvPr/>
          </p:nvSpPr>
          <p:spPr>
            <a:xfrm>
              <a:off x="1970567" y="2674230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27328" y="2797340"/>
              <a:ext cx="1454459" cy="592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IAL, lab, manager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7978" y="2656465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876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291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of Noun Forms (8)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90600" y="685800"/>
            <a:ext cx="716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 budget centers                                          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5080" y="1144436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&gt; 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11019" y="1283875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 center </a:t>
            </a:r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1669" y="1143000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092858" y="1305007"/>
            <a:ext cx="4182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(budget-center)),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UNSPECIFIED)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0600" y="2631968"/>
            <a:ext cx="7924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the budget centers                           </a:t>
            </a:r>
            <a:r>
              <a:rPr lang="en-US" sz="1200" dirty="0" err="1" smtClean="0"/>
              <a:t>DefiniteArticle</a:t>
            </a:r>
            <a:r>
              <a:rPr lang="en-US" sz="1200" dirty="0" smtClean="0"/>
              <a:t>(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 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67688" y="3079561"/>
            <a:ext cx="1839131" cy="882839"/>
            <a:chOff x="3711839" y="3832456"/>
            <a:chExt cx="1839131" cy="882839"/>
          </a:xfrm>
        </p:grpSpPr>
        <p:sp>
          <p:nvSpPr>
            <p:cNvPr id="30" name="TextBox 29"/>
            <p:cNvSpPr txBox="1"/>
            <p:nvPr/>
          </p:nvSpPr>
          <p:spPr>
            <a:xfrm>
              <a:off x="5055250" y="3833892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71189" y="3973331"/>
              <a:ext cx="1454459" cy="592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budget center </a:t>
              </a:r>
              <a:r>
                <a:rPr lang="en-US" sz="1000" dirty="0" smtClean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711839" y="3832456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40280" y="4469074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5229841" y="4517632"/>
              <a:ext cx="2067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3108877" y="3241568"/>
            <a:ext cx="4182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(budget-center)),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ALL)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4000" y="1223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Determiners</a:t>
            </a:r>
            <a:endParaRPr lang="en-US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90600" y="4572000"/>
            <a:ext cx="7924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33CC"/>
                </a:solidFill>
              </a:rPr>
              <a:t>a</a:t>
            </a:r>
            <a:r>
              <a:rPr lang="en-US" sz="1200" dirty="0" smtClean="0">
                <a:solidFill>
                  <a:srgbClr val="0033CC"/>
                </a:solidFill>
              </a:rPr>
              <a:t> budget center                           </a:t>
            </a:r>
            <a:r>
              <a:rPr lang="en-US" sz="1200" dirty="0" err="1" smtClean="0"/>
              <a:t>IndefiniteArticle</a:t>
            </a:r>
            <a:r>
              <a:rPr lang="en-US" sz="1200" dirty="0" smtClean="0"/>
              <a:t>(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 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11099" y="5021029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27038" y="5160468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 center </a:t>
            </a:r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7688" y="5019593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133600" y="5656211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255044" y="5704769"/>
            <a:ext cx="2238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108877" y="5181600"/>
            <a:ext cx="4182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(budget-center)),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ONE)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81373" y="2362200"/>
            <a:ext cx="40086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04800" y="4267200"/>
            <a:ext cx="400863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37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/>
          <p:cNvSpPr/>
          <p:nvPr/>
        </p:nvSpPr>
        <p:spPr>
          <a:xfrm>
            <a:off x="3743323" y="4700379"/>
            <a:ext cx="1504950" cy="1504950"/>
          </a:xfrm>
          <a:prstGeom prst="arc">
            <a:avLst>
              <a:gd name="adj1" fmla="val 6730675"/>
              <a:gd name="adj2" fmla="val 4294916"/>
            </a:avLst>
          </a:prstGeom>
          <a:ln w="28575">
            <a:solidFill>
              <a:srgbClr val="C0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4800" y="76200"/>
            <a:ext cx="2666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Approach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1790700" y="838200"/>
            <a:ext cx="5410200" cy="5410200"/>
          </a:xfrm>
          <a:prstGeom prst="arc">
            <a:avLst>
              <a:gd name="adj1" fmla="val 6730675"/>
              <a:gd name="adj2" fmla="val 4354473"/>
            </a:avLst>
          </a:prstGeom>
          <a:ln w="19050">
            <a:solidFill>
              <a:srgbClr val="FFB9B9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>
            <a:off x="2443161" y="2133600"/>
            <a:ext cx="4105275" cy="4108174"/>
          </a:xfrm>
          <a:prstGeom prst="arc">
            <a:avLst>
              <a:gd name="adj1" fmla="val 6730675"/>
              <a:gd name="adj2" fmla="val 4354473"/>
            </a:avLst>
          </a:prstGeom>
          <a:ln w="6350">
            <a:solidFill>
              <a:srgbClr val="FF8989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>
            <a:off x="3100387" y="3450947"/>
            <a:ext cx="2790825" cy="2790825"/>
          </a:xfrm>
          <a:prstGeom prst="arc">
            <a:avLst>
              <a:gd name="adj1" fmla="val 6730675"/>
              <a:gd name="adj2" fmla="val 4354473"/>
            </a:avLst>
          </a:prstGeom>
          <a:ln w="12700">
            <a:solidFill>
              <a:srgbClr val="F2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291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of Noun Forms (9)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81000" y="2133600"/>
            <a:ext cx="792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                                         the IAL budget centers</a:t>
            </a:r>
          </a:p>
          <a:p>
            <a:endParaRPr lang="en-US" sz="1200" dirty="0" smtClean="0">
              <a:solidFill>
                <a:srgbClr val="0033CC"/>
              </a:solidFill>
            </a:endParaRPr>
          </a:p>
          <a:p>
            <a:r>
              <a:rPr lang="en-US" sz="1200" dirty="0" smtClean="0">
                <a:solidFill>
                  <a:srgbClr val="0033CC"/>
                </a:solidFill>
              </a:rPr>
              <a:t>  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               </a:t>
            </a:r>
          </a:p>
          <a:p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                      </a:t>
            </a:r>
            <a:r>
              <a:rPr lang="en-US" sz="1200" dirty="0" err="1" smtClean="0"/>
              <a:t>DefiniteArticle</a:t>
            </a:r>
            <a:r>
              <a:rPr lang="en-US" sz="1200" dirty="0"/>
              <a:t> </a:t>
            </a:r>
            <a:r>
              <a:rPr lang="en-US" sz="1200" dirty="0" smtClean="0"/>
              <a:t> 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NP_Name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(budget-center)))  =&gt;</a:t>
            </a:r>
          </a:p>
          <a:p>
            <a:endParaRPr lang="en-US" sz="1200" dirty="0"/>
          </a:p>
          <a:p>
            <a:r>
              <a:rPr lang="en-US" sz="1200" dirty="0" smtClean="0"/>
              <a:t>                      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 </a:t>
            </a:r>
            <a:r>
              <a:rPr lang="en-US" sz="1200" dirty="0" err="1" smtClean="0"/>
              <a:t>NP_Name</a:t>
            </a:r>
            <a:r>
              <a:rPr lang="en-US" sz="1200" dirty="0" smtClean="0"/>
              <a:t>(Prop(IAL)), 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DetfiniteArticle</a:t>
            </a:r>
            <a:r>
              <a:rPr lang="en-US" sz="1200" dirty="0" smtClean="0"/>
              <a:t>(</a:t>
            </a:r>
            <a:r>
              <a:rPr lang="en-US" sz="1200" dirty="0" err="1" smtClean="0"/>
              <a:t>NP_Plural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(budget-center)))) 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108877" y="4607281"/>
            <a:ext cx="5205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(Descriptors(Prop(IAL),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(budget-center)),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&gt; 1, ALL)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12236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Determiners in a Noun Sequence</a:t>
            </a:r>
            <a:endParaRPr lang="en-US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398" y="1447800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NP(NP_1, NP_2, .., NP(</a:t>
            </a:r>
            <a:r>
              <a:rPr lang="en-US" sz="1400" dirty="0" err="1" smtClean="0"/>
              <a:t>Det</a:t>
            </a:r>
            <a:r>
              <a:rPr lang="en-US" sz="1400" dirty="0" smtClean="0"/>
              <a:t>(</a:t>
            </a:r>
            <a:r>
              <a:rPr lang="en-US" sz="1400" dirty="0" err="1" smtClean="0"/>
              <a:t>NP_n</a:t>
            </a:r>
            <a:r>
              <a:rPr lang="en-US" sz="1400" dirty="0" smtClean="0"/>
              <a:t>)))   &lt;-  {</a:t>
            </a:r>
            <a:r>
              <a:rPr lang="en-US" sz="1400" dirty="0" err="1" smtClean="0"/>
              <a:t>Det</a:t>
            </a:r>
            <a:r>
              <a:rPr lang="en-US" sz="1400" dirty="0" smtClean="0"/>
              <a:t>}  { NP( NP_1, NP_2, ... </a:t>
            </a:r>
            <a:r>
              <a:rPr lang="en-US" sz="1400" dirty="0" err="1" smtClean="0"/>
              <a:t>NP_n</a:t>
            </a:r>
            <a:r>
              <a:rPr lang="en-US" sz="1400" dirty="0" smtClean="0"/>
              <a:t>) } </a:t>
            </a:r>
            <a:endParaRPr lang="en-US" sz="14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796088" y="4374961"/>
            <a:ext cx="1839131" cy="882839"/>
            <a:chOff x="3711839" y="3832456"/>
            <a:chExt cx="1839131" cy="882839"/>
          </a:xfrm>
        </p:grpSpPr>
        <p:sp>
          <p:nvSpPr>
            <p:cNvPr id="49" name="TextBox 48"/>
            <p:cNvSpPr txBox="1"/>
            <p:nvPr/>
          </p:nvSpPr>
          <p:spPr>
            <a:xfrm>
              <a:off x="5055250" y="3833892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30153" y="3973331"/>
              <a:ext cx="1399688" cy="592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IAL,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budget center 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711839" y="3832456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40280" y="4469074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>
              <a:off x="5229841" y="4517632"/>
              <a:ext cx="2067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/>
          <p:cNvCxnSpPr/>
          <p:nvPr/>
        </p:nvCxnSpPr>
        <p:spPr>
          <a:xfrm flipH="1">
            <a:off x="6705600" y="3484988"/>
            <a:ext cx="60580" cy="1137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00400" y="3454063"/>
            <a:ext cx="2209800" cy="1168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881867" y="3484988"/>
            <a:ext cx="1318533" cy="11222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876800" y="3484988"/>
            <a:ext cx="76201" cy="1353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438650" y="3454063"/>
            <a:ext cx="1543051" cy="14322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701375" y="4743451"/>
            <a:ext cx="4037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2057403" y="2416969"/>
            <a:ext cx="211928" cy="4024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862929" y="2416969"/>
            <a:ext cx="185071" cy="326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224529" y="2362200"/>
            <a:ext cx="20534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504235" y="2362200"/>
            <a:ext cx="122956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7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778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Assembling the Query (1):  Query Graph &amp; </a:t>
            </a:r>
            <a:r>
              <a:rPr lang="en-US" sz="2400" dirty="0" err="1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LogicalForm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73078" y="835222"/>
            <a:ext cx="414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“What are the IAL lab manager’s budget centers?”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3361794" y="4592183"/>
            <a:ext cx="98145" cy="89278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43577" y="480003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possesses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934992" y="3745107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2791753" y="3868217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IAL, lab, manager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632403" y="3727342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962400" y="43639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121801" y="4405714"/>
            <a:ext cx="199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632403" y="5257673"/>
            <a:ext cx="1804307" cy="864842"/>
            <a:chOff x="3675193" y="5362787"/>
            <a:chExt cx="1804307" cy="864842"/>
          </a:xfrm>
        </p:grpSpPr>
        <p:sp>
          <p:nvSpPr>
            <p:cNvPr id="10" name="Oval 9"/>
            <p:cNvSpPr/>
            <p:nvPr/>
          </p:nvSpPr>
          <p:spPr>
            <a:xfrm>
              <a:off x="3839232" y="5590081"/>
              <a:ext cx="1454459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udget center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675193" y="5362787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68810" y="5978806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5168359" y="6019385"/>
              <a:ext cx="1877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2090" y="5362787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3534556" y="1142999"/>
            <a:ext cx="130686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956376" y="1142999"/>
            <a:ext cx="113962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13102" y="2514600"/>
            <a:ext cx="5670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(Descriptors(Prop(IAL),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(lab),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(manager)),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=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ONLY)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841421" y="5380783"/>
            <a:ext cx="4182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 center)),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ALL)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1905000" y="1600199"/>
            <a:ext cx="668025" cy="8324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459939" y="1902852"/>
            <a:ext cx="2236897" cy="3477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64660" y="2971331"/>
            <a:ext cx="1529443" cy="10304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4630472" y="5521728"/>
            <a:ext cx="269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13" idx="0"/>
          </p:cNvCxnSpPr>
          <p:nvPr/>
        </p:nvCxnSpPr>
        <p:spPr>
          <a:xfrm>
            <a:off x="1938613" y="1583154"/>
            <a:ext cx="959576" cy="3216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190672" y="1143001"/>
            <a:ext cx="2545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9390" y="1369367"/>
            <a:ext cx="8215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>
                <a:solidFill>
                  <a:prstClr val="black"/>
                </a:solidFill>
              </a:rPr>
              <a:t>NP_Plural</a:t>
            </a:r>
            <a:r>
              <a:rPr lang="en-US" sz="1200" dirty="0">
                <a:solidFill>
                  <a:prstClr val="black"/>
                </a:solidFill>
              </a:rPr>
              <a:t>( </a:t>
            </a:r>
            <a:r>
              <a:rPr lang="en-US" sz="1200" dirty="0" err="1">
                <a:solidFill>
                  <a:prstClr val="black"/>
                </a:solidFill>
              </a:rPr>
              <a:t>DetPossessive</a:t>
            </a:r>
            <a:r>
              <a:rPr lang="en-US" sz="1200" dirty="0">
                <a:solidFill>
                  <a:prstClr val="black"/>
                </a:solidFill>
              </a:rPr>
              <a:t>( </a:t>
            </a:r>
            <a:r>
              <a:rPr lang="en-US" sz="1200" dirty="0" err="1" smtClean="0">
                <a:solidFill>
                  <a:prstClr val="black"/>
                </a:solidFill>
              </a:rPr>
              <a:t>NP_Singular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NP_Nm</a:t>
            </a:r>
            <a:r>
              <a:rPr lang="en-US" sz="1200" dirty="0" smtClean="0">
                <a:solidFill>
                  <a:prstClr val="black"/>
                </a:solidFill>
              </a:rPr>
              <a:t>(Prop(IAL</a:t>
            </a:r>
            <a:r>
              <a:rPr lang="en-US" sz="1200" dirty="0">
                <a:solidFill>
                  <a:prstClr val="black"/>
                </a:solidFill>
              </a:rPr>
              <a:t>)), </a:t>
            </a:r>
            <a:r>
              <a:rPr lang="en-US" sz="1200" dirty="0" err="1">
                <a:solidFill>
                  <a:prstClr val="black"/>
                </a:solidFill>
              </a:rPr>
              <a:t>NP_Sn</a:t>
            </a:r>
            <a:r>
              <a:rPr lang="en-US" sz="1200" dirty="0">
                <a:solidFill>
                  <a:prstClr val="black"/>
                </a:solidFill>
              </a:rPr>
              <a:t>(</a:t>
            </a:r>
            <a:r>
              <a:rPr lang="en-US" sz="1200" dirty="0" err="1">
                <a:solidFill>
                  <a:prstClr val="black"/>
                </a:solidFill>
              </a:rPr>
              <a:t>Comm</a:t>
            </a:r>
            <a:r>
              <a:rPr lang="en-US" sz="1200" dirty="0">
                <a:solidFill>
                  <a:prstClr val="black"/>
                </a:solidFill>
              </a:rPr>
              <a:t>(lab)), </a:t>
            </a:r>
            <a:r>
              <a:rPr lang="en-US" sz="1200" dirty="0" err="1" smtClean="0">
                <a:solidFill>
                  <a:prstClr val="black"/>
                </a:solidFill>
              </a:rPr>
              <a:t>NP_Sn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Comm</a:t>
            </a:r>
            <a:r>
              <a:rPr lang="en-US" sz="1200" dirty="0" smtClean="0">
                <a:solidFill>
                  <a:prstClr val="black"/>
                </a:solidFill>
              </a:rPr>
              <a:t>(manager</a:t>
            </a:r>
            <a:r>
              <a:rPr lang="en-US" sz="1200" dirty="0">
                <a:solidFill>
                  <a:prstClr val="black"/>
                </a:solidFill>
              </a:rPr>
              <a:t>)) ),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                  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NP_Plural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DefiniteArticle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NP_Pl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Comm</a:t>
            </a:r>
            <a:r>
              <a:rPr lang="en-US" sz="1200" dirty="0" smtClean="0">
                <a:solidFill>
                  <a:prstClr val="black"/>
                </a:solidFill>
              </a:rPr>
              <a:t>(budget-center)))) )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778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Assembling the Query (2):  Query Graph &amp; </a:t>
            </a:r>
            <a:r>
              <a:rPr lang="en-US" sz="2400" dirty="0" err="1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LogicalForm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73078" y="835222"/>
            <a:ext cx="414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“What are the IAL lab manager’s budget centers?”</a:t>
            </a:r>
          </a:p>
        </p:txBody>
      </p:sp>
      <p:sp>
        <p:nvSpPr>
          <p:cNvPr id="9" name="Freeform 8"/>
          <p:cNvSpPr/>
          <p:nvPr/>
        </p:nvSpPr>
        <p:spPr>
          <a:xfrm flipH="1">
            <a:off x="3361794" y="4592183"/>
            <a:ext cx="98145" cy="89278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60129" y="480003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possesses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934992" y="3745107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2791753" y="3868217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IAL,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lab, manager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632403" y="3727342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962400" y="436396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121801" y="4405714"/>
            <a:ext cx="199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632403" y="5257673"/>
            <a:ext cx="1804307" cy="864842"/>
            <a:chOff x="3675193" y="5362787"/>
            <a:chExt cx="1804307" cy="864842"/>
          </a:xfrm>
        </p:grpSpPr>
        <p:sp>
          <p:nvSpPr>
            <p:cNvPr id="10" name="Oval 9"/>
            <p:cNvSpPr/>
            <p:nvPr/>
          </p:nvSpPr>
          <p:spPr>
            <a:xfrm>
              <a:off x="3839232" y="5590081"/>
              <a:ext cx="1454459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udget center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675193" y="5362787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68810" y="5978806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5168359" y="6019385"/>
              <a:ext cx="1877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2090" y="5362787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3534556" y="1143000"/>
            <a:ext cx="130686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956376" y="1143000"/>
            <a:ext cx="113962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13102" y="2514600"/>
            <a:ext cx="5670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(Descriptors(Prop(IAL),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(lab),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(manager)),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=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ONLY)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841421" y="5380783"/>
            <a:ext cx="4182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 center)),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ALL)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1905000" y="1600199"/>
            <a:ext cx="668025" cy="8324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459939" y="1902852"/>
            <a:ext cx="2236897" cy="3477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64660" y="2971331"/>
            <a:ext cx="1529443" cy="10304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4630472" y="5521728"/>
            <a:ext cx="269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13" idx="0"/>
          </p:cNvCxnSpPr>
          <p:nvPr/>
        </p:nvCxnSpPr>
        <p:spPr>
          <a:xfrm>
            <a:off x="1955165" y="1583154"/>
            <a:ext cx="959576" cy="3216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190672" y="1142999"/>
            <a:ext cx="254513" cy="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9390" y="1369367"/>
            <a:ext cx="8215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>
                <a:solidFill>
                  <a:prstClr val="black"/>
                </a:solidFill>
              </a:rPr>
              <a:t>NP_Plural</a:t>
            </a:r>
            <a:r>
              <a:rPr lang="en-US" sz="1200" dirty="0">
                <a:solidFill>
                  <a:prstClr val="black"/>
                </a:solidFill>
              </a:rPr>
              <a:t>( </a:t>
            </a:r>
            <a:r>
              <a:rPr lang="en-US" sz="1200" dirty="0" err="1">
                <a:solidFill>
                  <a:prstClr val="black"/>
                </a:solidFill>
              </a:rPr>
              <a:t>DetPossessive</a:t>
            </a:r>
            <a:r>
              <a:rPr lang="en-US" sz="1200" dirty="0">
                <a:solidFill>
                  <a:prstClr val="black"/>
                </a:solidFill>
              </a:rPr>
              <a:t>( </a:t>
            </a:r>
            <a:r>
              <a:rPr lang="en-US" sz="1200" dirty="0" err="1" smtClean="0">
                <a:solidFill>
                  <a:prstClr val="black"/>
                </a:solidFill>
              </a:rPr>
              <a:t>NP_Singular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NP_Nm</a:t>
            </a:r>
            <a:r>
              <a:rPr lang="en-US" sz="1200" dirty="0" smtClean="0">
                <a:solidFill>
                  <a:prstClr val="black"/>
                </a:solidFill>
              </a:rPr>
              <a:t>(Prop(IAL</a:t>
            </a:r>
            <a:r>
              <a:rPr lang="en-US" sz="1200" dirty="0">
                <a:solidFill>
                  <a:prstClr val="black"/>
                </a:solidFill>
              </a:rPr>
              <a:t>)), </a:t>
            </a:r>
            <a:r>
              <a:rPr lang="en-US" sz="1200" dirty="0" err="1">
                <a:solidFill>
                  <a:prstClr val="black"/>
                </a:solidFill>
              </a:rPr>
              <a:t>NP_Sn</a:t>
            </a:r>
            <a:r>
              <a:rPr lang="en-US" sz="1200" dirty="0">
                <a:solidFill>
                  <a:prstClr val="black"/>
                </a:solidFill>
              </a:rPr>
              <a:t>(</a:t>
            </a:r>
            <a:r>
              <a:rPr lang="en-US" sz="1200" dirty="0" err="1">
                <a:solidFill>
                  <a:prstClr val="black"/>
                </a:solidFill>
              </a:rPr>
              <a:t>Comm</a:t>
            </a:r>
            <a:r>
              <a:rPr lang="en-US" sz="1200" dirty="0">
                <a:solidFill>
                  <a:prstClr val="black"/>
                </a:solidFill>
              </a:rPr>
              <a:t>(lab)), </a:t>
            </a:r>
            <a:r>
              <a:rPr lang="en-US" sz="1200" dirty="0" err="1" smtClean="0">
                <a:solidFill>
                  <a:prstClr val="black"/>
                </a:solidFill>
              </a:rPr>
              <a:t>NP_Sn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Comm</a:t>
            </a:r>
            <a:r>
              <a:rPr lang="en-US" sz="1200" dirty="0" smtClean="0">
                <a:solidFill>
                  <a:prstClr val="black"/>
                </a:solidFill>
              </a:rPr>
              <a:t>(manager</a:t>
            </a:r>
            <a:r>
              <a:rPr lang="en-US" sz="1200" dirty="0">
                <a:solidFill>
                  <a:prstClr val="black"/>
                </a:solidFill>
              </a:rPr>
              <a:t>)) ),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                  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NP_Plural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DefiniteArticle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NP_Pl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Comm</a:t>
            </a:r>
            <a:r>
              <a:rPr lang="en-US" sz="1200" dirty="0" smtClean="0">
                <a:solidFill>
                  <a:prstClr val="black"/>
                </a:solidFill>
              </a:rPr>
              <a:t>(budget-center)))) )</a:t>
            </a:r>
            <a:endParaRPr lang="en-US" sz="1200" dirty="0">
              <a:solidFill>
                <a:prstClr val="black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2445768" y="1142997"/>
            <a:ext cx="60240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733902" y="1184561"/>
            <a:ext cx="785080" cy="45055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3375664" y="5647292"/>
            <a:ext cx="286636" cy="226400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74277" y="777664"/>
            <a:ext cx="4303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“Tell me the IAL managers and their budget centers”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08" y="73967"/>
            <a:ext cx="7093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Assembling the Query (3):   Multiple Return Values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 flipH="1">
            <a:off x="3361794" y="4592183"/>
            <a:ext cx="98145" cy="892783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5" h="747548">
                <a:moveTo>
                  <a:pt x="0" y="0"/>
                </a:moveTo>
                <a:cubicBezTo>
                  <a:pt x="32845" y="73901"/>
                  <a:pt x="125960" y="201558"/>
                  <a:pt x="129080" y="326149"/>
                </a:cubicBezTo>
                <a:cubicBezTo>
                  <a:pt x="132201" y="450740"/>
                  <a:pt x="22664" y="685800"/>
                  <a:pt x="18723" y="747548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2571" y="4800029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possesses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74425" y="372730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791753" y="3868217"/>
            <a:ext cx="1454459" cy="592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IAL,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manager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32403" y="3727342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962400" y="4363960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ALL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121801" y="4405714"/>
            <a:ext cx="199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632403" y="5257673"/>
            <a:ext cx="1804307" cy="864842"/>
            <a:chOff x="3675193" y="5362787"/>
            <a:chExt cx="1804307" cy="864842"/>
          </a:xfrm>
        </p:grpSpPr>
        <p:sp>
          <p:nvSpPr>
            <p:cNvPr id="16" name="Oval 15"/>
            <p:cNvSpPr/>
            <p:nvPr/>
          </p:nvSpPr>
          <p:spPr>
            <a:xfrm>
              <a:off x="3839232" y="5590081"/>
              <a:ext cx="1454459" cy="410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udget center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?2</a:t>
              </a:r>
              <a:endParaRPr lang="en-US" sz="1000" dirty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675193" y="5362787"/>
              <a:ext cx="1804307" cy="864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68810" y="5978806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5168359" y="6019385"/>
              <a:ext cx="1877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982090" y="5362787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213102" y="2514600"/>
            <a:ext cx="4647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(Descriptors(Prop(IAL),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(manager)),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ALL)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41421" y="5380783"/>
            <a:ext cx="4182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EntitySet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(Descriptors(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(budget center)),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N &gt; 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ALL)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905000" y="1600199"/>
            <a:ext cx="668025" cy="8324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239012" y="1070043"/>
            <a:ext cx="2225984" cy="758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64660" y="2971331"/>
            <a:ext cx="1529443" cy="10304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630472" y="5521728"/>
            <a:ext cx="269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9" idx="0"/>
          </p:cNvCxnSpPr>
          <p:nvPr/>
        </p:nvCxnSpPr>
        <p:spPr>
          <a:xfrm>
            <a:off x="2034420" y="2015697"/>
            <a:ext cx="872763" cy="27843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19390" y="1369367"/>
            <a:ext cx="8215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prstClr val="black"/>
                </a:solidFill>
              </a:rPr>
              <a:t>Request(?1, ?2)( </a:t>
            </a:r>
            <a:r>
              <a:rPr lang="en-US" sz="1200" dirty="0" err="1" smtClean="0">
                <a:solidFill>
                  <a:prstClr val="black"/>
                </a:solidFill>
              </a:rPr>
              <a:t>NP_Plural</a:t>
            </a:r>
            <a:r>
              <a:rPr lang="en-US" sz="1200" dirty="0" smtClean="0">
                <a:solidFill>
                  <a:prstClr val="black"/>
                </a:solidFill>
              </a:rPr>
              <a:t>(?1, </a:t>
            </a:r>
            <a:r>
              <a:rPr lang="en-US" sz="1200" dirty="0" err="1" smtClean="0">
                <a:solidFill>
                  <a:prstClr val="black"/>
                </a:solidFill>
              </a:rPr>
              <a:t>DefiniteArticle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NP_Pl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NP_Nm</a:t>
            </a:r>
            <a:r>
              <a:rPr lang="en-US" sz="1200" dirty="0" smtClean="0">
                <a:solidFill>
                  <a:prstClr val="black"/>
                </a:solidFill>
              </a:rPr>
              <a:t>(Prop(IAL)), </a:t>
            </a:r>
            <a:r>
              <a:rPr lang="en-US" sz="1200" dirty="0" err="1" smtClean="0">
                <a:solidFill>
                  <a:prstClr val="black"/>
                </a:solidFill>
              </a:rPr>
              <a:t>NP_Pl</a:t>
            </a:r>
            <a:r>
              <a:rPr lang="en-US" sz="1200" dirty="0" smtClean="0">
                <a:solidFill>
                  <a:prstClr val="black"/>
                </a:solidFill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</a:rPr>
              <a:t>Comm</a:t>
            </a:r>
            <a:r>
              <a:rPr lang="en-US" sz="1200" dirty="0" smtClean="0">
                <a:solidFill>
                  <a:prstClr val="black"/>
                </a:solidFill>
              </a:rPr>
              <a:t>(manager</a:t>
            </a:r>
            <a:r>
              <a:rPr lang="en-US" sz="1200" dirty="0">
                <a:solidFill>
                  <a:prstClr val="black"/>
                </a:solidFill>
              </a:rPr>
              <a:t>)) ),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                  </a:t>
            </a:r>
            <a:r>
              <a:rPr lang="en-US" sz="1200" dirty="0" smtClean="0">
                <a:solidFill>
                  <a:prstClr val="black"/>
                </a:solidFill>
              </a:rPr>
              <a:t>          </a:t>
            </a:r>
            <a:r>
              <a:rPr lang="en-US" sz="1200" dirty="0" err="1" smtClean="0">
                <a:solidFill>
                  <a:prstClr val="black"/>
                </a:solidFill>
              </a:rPr>
              <a:t>NP_Plural</a:t>
            </a:r>
            <a:r>
              <a:rPr lang="en-US" sz="1200" dirty="0" smtClean="0">
                <a:solidFill>
                  <a:prstClr val="black"/>
                </a:solidFill>
              </a:rPr>
              <a:t>(?2, </a:t>
            </a:r>
            <a:r>
              <a:rPr lang="en-US" sz="1200" dirty="0" err="1" smtClean="0">
                <a:solidFill>
                  <a:prstClr val="black"/>
                </a:solidFill>
              </a:rPr>
              <a:t>Comm</a:t>
            </a:r>
            <a:r>
              <a:rPr lang="en-US" sz="1200" dirty="0" smtClean="0">
                <a:solidFill>
                  <a:prstClr val="black"/>
                </a:solidFill>
              </a:rPr>
              <a:t>(budget-center)),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smtClean="0">
                <a:solidFill>
                  <a:prstClr val="black"/>
                </a:solidFill>
              </a:rPr>
              <a:t>                           Relation(?1, possesses, ?2))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352004" y="4208270"/>
            <a:ext cx="286636" cy="226400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75664" y="5647292"/>
            <a:ext cx="286636" cy="226400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2612010" y="1056258"/>
            <a:ext cx="139455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67866" y="1058686"/>
            <a:ext cx="24548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443622" y="1047329"/>
            <a:ext cx="24548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819378" y="1061897"/>
            <a:ext cx="11242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182894" y="1089498"/>
            <a:ext cx="729574" cy="573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226566" y="1109152"/>
            <a:ext cx="102366" cy="260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468877" y="1100847"/>
            <a:ext cx="2663757" cy="348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292999" y="1692431"/>
            <a:ext cx="2068795" cy="25158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9" idx="1"/>
          </p:cNvCxnSpPr>
          <p:nvPr/>
        </p:nvCxnSpPr>
        <p:spPr>
          <a:xfrm>
            <a:off x="1292999" y="1692532"/>
            <a:ext cx="2124642" cy="39879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964660" y="1073944"/>
            <a:ext cx="1133221" cy="302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057400" y="1056714"/>
            <a:ext cx="5073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921845" y="2155691"/>
            <a:ext cx="3102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99"/>
                </a:solidFill>
              </a:rPr>
              <a:t>Linguistic Deconstruction LF Interpretation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19800" y="3317793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000099"/>
                </a:solidFill>
              </a:rPr>
              <a:t>Mentalese</a:t>
            </a:r>
            <a:r>
              <a:rPr lang="en-US" sz="1200" dirty="0" smtClean="0">
                <a:solidFill>
                  <a:srgbClr val="000099"/>
                </a:solidFill>
              </a:rPr>
              <a:t> LF Interpretation:</a:t>
            </a:r>
          </a:p>
          <a:p>
            <a:r>
              <a:rPr lang="en-US" sz="1200" dirty="0" smtClean="0">
                <a:solidFill>
                  <a:srgbClr val="000099"/>
                </a:solidFill>
              </a:rPr>
              <a:t>LF representation of</a:t>
            </a:r>
          </a:p>
          <a:p>
            <a:r>
              <a:rPr lang="en-US" sz="1200" dirty="0" smtClean="0">
                <a:solidFill>
                  <a:srgbClr val="000099"/>
                </a:solidFill>
              </a:rPr>
              <a:t>sets, graph relations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6177763" y="1916100"/>
            <a:ext cx="275071" cy="202043"/>
          </a:xfrm>
          <a:prstGeom prst="straightConnector1">
            <a:avLst/>
          </a:prstGeom>
          <a:ln>
            <a:solidFill>
              <a:srgbClr val="66006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742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Linguistic Deconstruction of Other Query Patterns (1)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46391" y="762000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area managers are in the same pod as their lab manager?</a:t>
            </a:r>
          </a:p>
        </p:txBody>
      </p:sp>
      <p:sp>
        <p:nvSpPr>
          <p:cNvPr id="7" name="Oval 6"/>
          <p:cNvSpPr/>
          <p:nvPr/>
        </p:nvSpPr>
        <p:spPr>
          <a:xfrm>
            <a:off x="2186777" y="4406243"/>
            <a:ext cx="1454459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area, manager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?1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93950" y="5775945"/>
            <a:ext cx="1454459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lab, manager 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l3</a:t>
            </a:r>
          </a:p>
        </p:txBody>
      </p:sp>
      <p:sp>
        <p:nvSpPr>
          <p:cNvPr id="17" name="Freeform 16"/>
          <p:cNvSpPr/>
          <p:nvPr/>
        </p:nvSpPr>
        <p:spPr>
          <a:xfrm rot="4134768" flipV="1">
            <a:off x="3893401" y="4228116"/>
            <a:ext cx="527290" cy="931558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350041"/>
              <a:gd name="connsiteY0" fmla="*/ 0 h 565982"/>
              <a:gd name="connsiteX1" fmla="*/ 129080 w 350041"/>
              <a:gd name="connsiteY1" fmla="*/ 326149 h 565982"/>
              <a:gd name="connsiteX2" fmla="*/ 349990 w 350041"/>
              <a:gd name="connsiteY2" fmla="*/ 565982 h 565982"/>
              <a:gd name="connsiteX0" fmla="*/ 0 w 350307"/>
              <a:gd name="connsiteY0" fmla="*/ 0 h 565982"/>
              <a:gd name="connsiteX1" fmla="*/ 316798 w 350307"/>
              <a:gd name="connsiteY1" fmla="*/ 246046 h 565982"/>
              <a:gd name="connsiteX2" fmla="*/ 349990 w 350307"/>
              <a:gd name="connsiteY2" fmla="*/ 565982 h 565982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231048 w 493856"/>
              <a:gd name="connsiteY1" fmla="*/ 251738 h 592683"/>
              <a:gd name="connsiteX2" fmla="*/ 460347 w 493856"/>
              <a:gd name="connsiteY2" fmla="*/ 272747 h 592683"/>
              <a:gd name="connsiteX3" fmla="*/ 493539 w 493856"/>
              <a:gd name="connsiteY3" fmla="*/ 592683 h 592683"/>
              <a:gd name="connsiteX0" fmla="*/ 0 w 493539"/>
              <a:gd name="connsiteY0" fmla="*/ 0 h 592683"/>
              <a:gd name="connsiteX1" fmla="*/ 231048 w 493539"/>
              <a:gd name="connsiteY1" fmla="*/ 251738 h 592683"/>
              <a:gd name="connsiteX2" fmla="*/ 493539 w 493539"/>
              <a:gd name="connsiteY2" fmla="*/ 592683 h 592683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197923 w 493539"/>
              <a:gd name="connsiteY2" fmla="*/ 214356 h 352374"/>
              <a:gd name="connsiteX3" fmla="*/ 493539 w 493539"/>
              <a:gd name="connsiteY3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800609"/>
              <a:gd name="connsiteY0" fmla="*/ 0 h 582845"/>
              <a:gd name="connsiteX1" fmla="*/ 180898 w 800609"/>
              <a:gd name="connsiteY1" fmla="*/ 212326 h 582845"/>
              <a:gd name="connsiteX2" fmla="*/ 800609 w 800609"/>
              <a:gd name="connsiteY2" fmla="*/ 582845 h 582845"/>
              <a:gd name="connsiteX0" fmla="*/ 0 w 800609"/>
              <a:gd name="connsiteY0" fmla="*/ 0 h 582845"/>
              <a:gd name="connsiteX1" fmla="*/ 256531 w 800609"/>
              <a:gd name="connsiteY1" fmla="*/ 320209 h 582845"/>
              <a:gd name="connsiteX2" fmla="*/ 800609 w 800609"/>
              <a:gd name="connsiteY2" fmla="*/ 582845 h 582845"/>
              <a:gd name="connsiteX0" fmla="*/ 0 w 836791"/>
              <a:gd name="connsiteY0" fmla="*/ 0 h 539960"/>
              <a:gd name="connsiteX1" fmla="*/ 292713 w 836791"/>
              <a:gd name="connsiteY1" fmla="*/ 277324 h 539960"/>
              <a:gd name="connsiteX2" fmla="*/ 836791 w 836791"/>
              <a:gd name="connsiteY2" fmla="*/ 539960 h 539960"/>
              <a:gd name="connsiteX0" fmla="*/ 1 w 858123"/>
              <a:gd name="connsiteY0" fmla="*/ 0 h 536829"/>
              <a:gd name="connsiteX1" fmla="*/ 314045 w 858123"/>
              <a:gd name="connsiteY1" fmla="*/ 274193 h 536829"/>
              <a:gd name="connsiteX2" fmla="*/ 858123 w 858123"/>
              <a:gd name="connsiteY2" fmla="*/ 536829 h 536829"/>
              <a:gd name="connsiteX0" fmla="*/ 0 w 858122"/>
              <a:gd name="connsiteY0" fmla="*/ 0 h 536829"/>
              <a:gd name="connsiteX1" fmla="*/ 314044 w 858122"/>
              <a:gd name="connsiteY1" fmla="*/ 274193 h 536829"/>
              <a:gd name="connsiteX2" fmla="*/ 858122 w 858122"/>
              <a:gd name="connsiteY2" fmla="*/ 536829 h 536829"/>
              <a:gd name="connsiteX0" fmla="*/ 0 w 858122"/>
              <a:gd name="connsiteY0" fmla="*/ 0 h 536829"/>
              <a:gd name="connsiteX1" fmla="*/ 287762 w 858122"/>
              <a:gd name="connsiteY1" fmla="*/ 290576 h 536829"/>
              <a:gd name="connsiteX2" fmla="*/ 858122 w 858122"/>
              <a:gd name="connsiteY2" fmla="*/ 536829 h 536829"/>
              <a:gd name="connsiteX0" fmla="*/ 0 w 742326"/>
              <a:gd name="connsiteY0" fmla="*/ 0 h 603924"/>
              <a:gd name="connsiteX1" fmla="*/ 287762 w 742326"/>
              <a:gd name="connsiteY1" fmla="*/ 290576 h 603924"/>
              <a:gd name="connsiteX2" fmla="*/ 742327 w 742326"/>
              <a:gd name="connsiteY2" fmla="*/ 603924 h 603924"/>
              <a:gd name="connsiteX0" fmla="*/ 0 w 667665"/>
              <a:gd name="connsiteY0" fmla="*/ 0 h 614883"/>
              <a:gd name="connsiteX1" fmla="*/ 287762 w 667665"/>
              <a:gd name="connsiteY1" fmla="*/ 290576 h 614883"/>
              <a:gd name="connsiteX2" fmla="*/ 667666 w 667665"/>
              <a:gd name="connsiteY2" fmla="*/ 614883 h 614883"/>
              <a:gd name="connsiteX0" fmla="*/ 0 w 667666"/>
              <a:gd name="connsiteY0" fmla="*/ 0 h 614883"/>
              <a:gd name="connsiteX1" fmla="*/ 240148 w 667666"/>
              <a:gd name="connsiteY1" fmla="*/ 310090 h 614883"/>
              <a:gd name="connsiteX2" fmla="*/ 667666 w 667666"/>
              <a:gd name="connsiteY2" fmla="*/ 614883 h 6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666" h="614883">
                <a:moveTo>
                  <a:pt x="0" y="0"/>
                </a:moveTo>
                <a:cubicBezTo>
                  <a:pt x="120963" y="158648"/>
                  <a:pt x="128870" y="207610"/>
                  <a:pt x="240148" y="310090"/>
                </a:cubicBezTo>
                <a:cubicBezTo>
                  <a:pt x="351426" y="412571"/>
                  <a:pt x="612981" y="593917"/>
                  <a:pt x="667666" y="614883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91163" y="4335839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in</a:t>
            </a:r>
            <a:endParaRPr lang="en-US" sz="1200" i="1" dirty="0"/>
          </a:p>
        </p:txBody>
      </p:sp>
      <p:sp>
        <p:nvSpPr>
          <p:cNvPr id="23" name="Freeform 22"/>
          <p:cNvSpPr/>
          <p:nvPr/>
        </p:nvSpPr>
        <p:spPr>
          <a:xfrm flipH="1">
            <a:off x="5085241" y="5029410"/>
            <a:ext cx="418665" cy="835857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1761310 w 1761782"/>
              <a:gd name="connsiteY0" fmla="*/ 410625 h 438697"/>
              <a:gd name="connsiteX1" fmla="*/ 110357 w 1761782"/>
              <a:gd name="connsiteY1" fmla="*/ 17298 h 438697"/>
              <a:gd name="connsiteX2" fmla="*/ 0 w 1761782"/>
              <a:gd name="connsiteY2" fmla="*/ 438697 h 438697"/>
              <a:gd name="connsiteX0" fmla="*/ 1721458 w 1721932"/>
              <a:gd name="connsiteY0" fmla="*/ 646077 h 652489"/>
              <a:gd name="connsiteX1" fmla="*/ 70505 w 1721932"/>
              <a:gd name="connsiteY1" fmla="*/ 252750 h 652489"/>
              <a:gd name="connsiteX2" fmla="*/ 0 w 1721932"/>
              <a:gd name="connsiteY2" fmla="*/ 6064 h 652489"/>
              <a:gd name="connsiteX0" fmla="*/ 1721458 w 1722273"/>
              <a:gd name="connsiteY0" fmla="*/ 644844 h 652747"/>
              <a:gd name="connsiteX1" fmla="*/ 787832 w 1722273"/>
              <a:gd name="connsiteY1" fmla="*/ 371429 h 652747"/>
              <a:gd name="connsiteX2" fmla="*/ 0 w 1722273"/>
              <a:gd name="connsiteY2" fmla="*/ 4831 h 652747"/>
              <a:gd name="connsiteX0" fmla="*/ 1721458 w 1722705"/>
              <a:gd name="connsiteY0" fmla="*/ 644844 h 658337"/>
              <a:gd name="connsiteX1" fmla="*/ 787832 w 1722705"/>
              <a:gd name="connsiteY1" fmla="*/ 371429 h 658337"/>
              <a:gd name="connsiteX2" fmla="*/ 0 w 1722705"/>
              <a:gd name="connsiteY2" fmla="*/ 4831 h 658337"/>
              <a:gd name="connsiteX0" fmla="*/ 1721458 w 1722273"/>
              <a:gd name="connsiteY0" fmla="*/ 644844 h 652747"/>
              <a:gd name="connsiteX1" fmla="*/ 787832 w 1722273"/>
              <a:gd name="connsiteY1" fmla="*/ 371429 h 652747"/>
              <a:gd name="connsiteX2" fmla="*/ 0 w 1722273"/>
              <a:gd name="connsiteY2" fmla="*/ 4831 h 652747"/>
              <a:gd name="connsiteX0" fmla="*/ 1721458 w 1722812"/>
              <a:gd name="connsiteY0" fmla="*/ 648796 h 664790"/>
              <a:gd name="connsiteX1" fmla="*/ 787832 w 1722812"/>
              <a:gd name="connsiteY1" fmla="*/ 375381 h 664790"/>
              <a:gd name="connsiteX2" fmla="*/ 0 w 1722812"/>
              <a:gd name="connsiteY2" fmla="*/ 8783 h 664790"/>
              <a:gd name="connsiteX0" fmla="*/ 1721458 w 1722609"/>
              <a:gd name="connsiteY0" fmla="*/ 647790 h 666818"/>
              <a:gd name="connsiteX1" fmla="*/ 681560 w 1722609"/>
              <a:gd name="connsiteY1" fmla="*/ 417201 h 666818"/>
              <a:gd name="connsiteX2" fmla="*/ 0 w 1722609"/>
              <a:gd name="connsiteY2" fmla="*/ 7777 h 666818"/>
              <a:gd name="connsiteX0" fmla="*/ 1694891 w 1695883"/>
              <a:gd name="connsiteY0" fmla="*/ 680813 h 697291"/>
              <a:gd name="connsiteX1" fmla="*/ 654993 w 1695883"/>
              <a:gd name="connsiteY1" fmla="*/ 450224 h 697291"/>
              <a:gd name="connsiteX2" fmla="*/ 0 w 1695883"/>
              <a:gd name="connsiteY2" fmla="*/ 6539 h 697291"/>
              <a:gd name="connsiteX0" fmla="*/ 1694891 w 1695884"/>
              <a:gd name="connsiteY0" fmla="*/ 674274 h 690752"/>
              <a:gd name="connsiteX1" fmla="*/ 654993 w 1695884"/>
              <a:gd name="connsiteY1" fmla="*/ 443685 h 690752"/>
              <a:gd name="connsiteX2" fmla="*/ 0 w 1695884"/>
              <a:gd name="connsiteY2" fmla="*/ 0 h 690752"/>
              <a:gd name="connsiteX0" fmla="*/ 1389363 w 1390299"/>
              <a:gd name="connsiteY0" fmla="*/ 597187 h 612920"/>
              <a:gd name="connsiteX1" fmla="*/ 349465 w 1390299"/>
              <a:gd name="connsiteY1" fmla="*/ 366598 h 612920"/>
              <a:gd name="connsiteX2" fmla="*/ 0 w 1390299"/>
              <a:gd name="connsiteY2" fmla="*/ 0 h 612920"/>
              <a:gd name="connsiteX0" fmla="*/ 645469 w 648759"/>
              <a:gd name="connsiteY0" fmla="*/ 631448 h 645646"/>
              <a:gd name="connsiteX1" fmla="*/ 349465 w 648759"/>
              <a:gd name="connsiteY1" fmla="*/ 366598 h 645646"/>
              <a:gd name="connsiteX2" fmla="*/ 0 w 648759"/>
              <a:gd name="connsiteY2" fmla="*/ 0 h 645646"/>
              <a:gd name="connsiteX0" fmla="*/ 645469 w 647959"/>
              <a:gd name="connsiteY0" fmla="*/ 631448 h 646070"/>
              <a:gd name="connsiteX1" fmla="*/ 269762 w 647959"/>
              <a:gd name="connsiteY1" fmla="*/ 375164 h 646070"/>
              <a:gd name="connsiteX2" fmla="*/ 0 w 647959"/>
              <a:gd name="connsiteY2" fmla="*/ 0 h 646070"/>
              <a:gd name="connsiteX0" fmla="*/ 539199 w 542617"/>
              <a:gd name="connsiteY0" fmla="*/ 717099 h 728777"/>
              <a:gd name="connsiteX1" fmla="*/ 269762 w 542617"/>
              <a:gd name="connsiteY1" fmla="*/ 375164 h 728777"/>
              <a:gd name="connsiteX2" fmla="*/ 0 w 542617"/>
              <a:gd name="connsiteY2" fmla="*/ 0 h 728777"/>
              <a:gd name="connsiteX0" fmla="*/ 539199 w 539199"/>
              <a:gd name="connsiteY0" fmla="*/ 717099 h 717099"/>
              <a:gd name="connsiteX1" fmla="*/ 269762 w 539199"/>
              <a:gd name="connsiteY1" fmla="*/ 37516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50208 w 539199"/>
              <a:gd name="connsiteY1" fmla="*/ 392295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50208 w 539199"/>
              <a:gd name="connsiteY1" fmla="*/ 392295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0356 w 539199"/>
              <a:gd name="connsiteY1" fmla="*/ 35803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0356 w 539199"/>
              <a:gd name="connsiteY1" fmla="*/ 35803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0356 w 539199"/>
              <a:gd name="connsiteY1" fmla="*/ 35803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6859 w 539199"/>
              <a:gd name="connsiteY1" fmla="*/ 387388 h 717099"/>
              <a:gd name="connsiteX2" fmla="*/ 0 w 539199"/>
              <a:gd name="connsiteY2" fmla="*/ 0 h 717099"/>
              <a:gd name="connsiteX0" fmla="*/ 571717 w 571717"/>
              <a:gd name="connsiteY0" fmla="*/ 735969 h 735969"/>
              <a:gd name="connsiteX1" fmla="*/ 116859 w 571717"/>
              <a:gd name="connsiteY1" fmla="*/ 387388 h 735969"/>
              <a:gd name="connsiteX2" fmla="*/ 0 w 571717"/>
              <a:gd name="connsiteY2" fmla="*/ 0 h 735969"/>
              <a:gd name="connsiteX0" fmla="*/ 571717 w 571717"/>
              <a:gd name="connsiteY0" fmla="*/ 735969 h 735969"/>
              <a:gd name="connsiteX1" fmla="*/ 116859 w 571717"/>
              <a:gd name="connsiteY1" fmla="*/ 387388 h 735969"/>
              <a:gd name="connsiteX2" fmla="*/ 0 w 571717"/>
              <a:gd name="connsiteY2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717" h="735969">
                <a:moveTo>
                  <a:pt x="571717" y="735969"/>
                </a:moveTo>
                <a:cubicBezTo>
                  <a:pt x="195794" y="566127"/>
                  <a:pt x="8473" y="28935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1545" y="5351487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same</a:t>
            </a:r>
            <a:endParaRPr lang="en-US" sz="1200" i="1" dirty="0"/>
          </a:p>
        </p:txBody>
      </p:sp>
      <p:sp>
        <p:nvSpPr>
          <p:cNvPr id="25" name="Rounded Rectangle 24"/>
          <p:cNvSpPr/>
          <p:nvPr/>
        </p:nvSpPr>
        <p:spPr>
          <a:xfrm>
            <a:off x="2057400" y="4140989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74394" y="4772303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3582502" y="4813770"/>
            <a:ext cx="187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18770" y="416002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&gt;= 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5922" y="1954113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NP_Pl</a:t>
            </a:r>
            <a:r>
              <a:rPr lang="en-US" sz="1200" dirty="0" smtClean="0"/>
              <a:t>(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(area)),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</a:t>
            </a:r>
            <a:r>
              <a:rPr lang="en-US" sz="1200" dirty="0" err="1" smtClean="0"/>
              <a:t>NP_Pl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558921" y="163232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VP(</a:t>
            </a:r>
            <a:r>
              <a:rPr lang="en-US" sz="1200" dirty="0" err="1" smtClean="0"/>
              <a:t>Vb_Pl_Pr</a:t>
            </a:r>
            <a:r>
              <a:rPr lang="en-US" sz="1200" dirty="0" smtClean="0"/>
              <a:t>(is),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Relation(in))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53182" y="2228030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DefinteArticle</a:t>
            </a:r>
            <a:r>
              <a:rPr lang="en-US" sz="1200" dirty="0" smtClean="0"/>
              <a:t>(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(pod))))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61294" y="1691544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Comparator(same)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75898" y="1600200"/>
            <a:ext cx="249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NP_Pr</a:t>
            </a:r>
            <a:r>
              <a:rPr lang="en-US" sz="1200" dirty="0" smtClean="0"/>
              <a:t>(their),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(lab)),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</a:t>
            </a:r>
            <a:r>
              <a:rPr lang="en-US" sz="1200" dirty="0" err="1" smtClean="0"/>
              <a:t>NP_Sn</a:t>
            </a:r>
            <a:r>
              <a:rPr lang="en-US" sz="1200" dirty="0" smtClean="0"/>
              <a:t>(</a:t>
            </a:r>
            <a:r>
              <a:rPr lang="en-US" sz="1200" dirty="0" err="1" smtClean="0"/>
              <a:t>Comm</a:t>
            </a:r>
            <a:r>
              <a:rPr lang="en-US" sz="1200" dirty="0" smtClean="0"/>
              <a:t>(manager))</a:t>
            </a:r>
            <a:endParaRPr lang="en-US" sz="120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864173" y="1052929"/>
            <a:ext cx="133146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81710" y="1048132"/>
            <a:ext cx="503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65692" y="1133819"/>
            <a:ext cx="25168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240485" y="1052929"/>
            <a:ext cx="4077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758061" y="1133819"/>
            <a:ext cx="3278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42973" y="1052929"/>
            <a:ext cx="20385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55370" y="1133819"/>
            <a:ext cx="57291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945143" y="1048130"/>
            <a:ext cx="100810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143000" y="1133819"/>
            <a:ext cx="917900" cy="8197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31" idx="0"/>
          </p:cNvCxnSpPr>
          <p:nvPr/>
        </p:nvCxnSpPr>
        <p:spPr>
          <a:xfrm flipH="1">
            <a:off x="3253182" y="1133819"/>
            <a:ext cx="194623" cy="4985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444342" y="1052932"/>
            <a:ext cx="137386" cy="68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947444" y="1225693"/>
            <a:ext cx="259556" cy="1002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267279" y="1133819"/>
            <a:ext cx="365092" cy="4985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83270" y="2980915"/>
            <a:ext cx="780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63300"/>
                </a:solidFill>
              </a:rPr>
              <a:t>{entity-</a:t>
            </a:r>
            <a:r>
              <a:rPr lang="en-US" sz="16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l1</a:t>
            </a:r>
            <a:r>
              <a:rPr lang="en-US" sz="1600" dirty="0" smtClean="0">
                <a:solidFill>
                  <a:srgbClr val="663300"/>
                </a:solidFill>
              </a:rPr>
              <a:t>}   {relation}   {comparator}   {entity-</a:t>
            </a:r>
            <a:r>
              <a:rPr lang="en-US" sz="16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l2</a:t>
            </a:r>
            <a:r>
              <a:rPr lang="en-US" sz="1600" dirty="0" smtClean="0">
                <a:solidFill>
                  <a:srgbClr val="663300"/>
                </a:solidFill>
              </a:rPr>
              <a:t>}  {coordinator}  {relation}  {entity-</a:t>
            </a:r>
            <a:r>
              <a:rPr lang="en-US" sz="16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l3</a:t>
            </a:r>
            <a:r>
              <a:rPr lang="en-US" sz="1600" dirty="0" smtClean="0">
                <a:solidFill>
                  <a:srgbClr val="663300"/>
                </a:solidFill>
              </a:rPr>
              <a:t>} </a:t>
            </a:r>
            <a:endParaRPr lang="en-US" sz="1600" dirty="0">
              <a:solidFill>
                <a:srgbClr val="6633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27940" y="1898532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Coordinator(as)</a:t>
            </a:r>
          </a:p>
        </p:txBody>
      </p:sp>
      <p:cxnSp>
        <p:nvCxnSpPr>
          <p:cNvPr id="81" name="Straight Arrow Connector 80"/>
          <p:cNvCxnSpPr>
            <a:endCxn id="80" idx="0"/>
          </p:cNvCxnSpPr>
          <p:nvPr/>
        </p:nvCxnSpPr>
        <p:spPr>
          <a:xfrm>
            <a:off x="5281382" y="1100554"/>
            <a:ext cx="571088" cy="797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655768" y="4611370"/>
            <a:ext cx="1454459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l2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295400" y="2505029"/>
            <a:ext cx="76200" cy="47588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2672657" y="2190577"/>
            <a:ext cx="222944" cy="79033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991534" y="1954113"/>
            <a:ext cx="430932" cy="102680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495800" y="2505029"/>
            <a:ext cx="220270" cy="44513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813558" y="2175531"/>
            <a:ext cx="131585" cy="80538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7787296" y="2366529"/>
            <a:ext cx="137504" cy="58363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864173" y="3354909"/>
            <a:ext cx="322604" cy="6836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2959553" y="3319469"/>
            <a:ext cx="1145519" cy="10385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991163" y="3319469"/>
            <a:ext cx="1355668" cy="20320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009745" y="3326860"/>
            <a:ext cx="291829" cy="12159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3336856" y="3354909"/>
            <a:ext cx="3487725" cy="2165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6222767" y="2466473"/>
            <a:ext cx="157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Relation(possesses)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5464997" y="1052932"/>
            <a:ext cx="34856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734427" y="1110672"/>
            <a:ext cx="1061775" cy="1305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1" idx="2"/>
          </p:cNvCxnSpPr>
          <p:nvPr/>
        </p:nvCxnSpPr>
        <p:spPr>
          <a:xfrm>
            <a:off x="7009200" y="2743472"/>
            <a:ext cx="80524" cy="23744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reeform 140"/>
          <p:cNvSpPr/>
          <p:nvPr/>
        </p:nvSpPr>
        <p:spPr>
          <a:xfrm flipH="1">
            <a:off x="2831414" y="4813770"/>
            <a:ext cx="1010885" cy="1128728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1429214 w 1558298"/>
              <a:gd name="connsiteY0" fmla="*/ 0 h 995938"/>
              <a:gd name="connsiteX1" fmla="*/ 1558294 w 1558298"/>
              <a:gd name="connsiteY1" fmla="*/ 326149 h 995938"/>
              <a:gd name="connsiteX2" fmla="*/ 0 w 1558298"/>
              <a:gd name="connsiteY2" fmla="*/ 995938 h 995938"/>
              <a:gd name="connsiteX0" fmla="*/ 1429214 w 1558299"/>
              <a:gd name="connsiteY0" fmla="*/ 0 h 995938"/>
              <a:gd name="connsiteX1" fmla="*/ 1558294 w 1558299"/>
              <a:gd name="connsiteY1" fmla="*/ 326149 h 995938"/>
              <a:gd name="connsiteX2" fmla="*/ 0 w 1558299"/>
              <a:gd name="connsiteY2" fmla="*/ 995938 h 995938"/>
              <a:gd name="connsiteX0" fmla="*/ 1429214 w 1432314"/>
              <a:gd name="connsiteY0" fmla="*/ 0 h 995938"/>
              <a:gd name="connsiteX1" fmla="*/ 1226197 w 1432314"/>
              <a:gd name="connsiteY1" fmla="*/ 548843 h 995938"/>
              <a:gd name="connsiteX2" fmla="*/ 0 w 1432314"/>
              <a:gd name="connsiteY2" fmla="*/ 995938 h 995938"/>
              <a:gd name="connsiteX0" fmla="*/ 1429214 w 1444660"/>
              <a:gd name="connsiteY0" fmla="*/ 0 h 995938"/>
              <a:gd name="connsiteX1" fmla="*/ 1226197 w 1444660"/>
              <a:gd name="connsiteY1" fmla="*/ 548843 h 995938"/>
              <a:gd name="connsiteX2" fmla="*/ 0 w 1444660"/>
              <a:gd name="connsiteY2" fmla="*/ 995938 h 995938"/>
              <a:gd name="connsiteX0" fmla="*/ 1429214 w 1432314"/>
              <a:gd name="connsiteY0" fmla="*/ 0 h 995938"/>
              <a:gd name="connsiteX1" fmla="*/ 1226197 w 1432314"/>
              <a:gd name="connsiteY1" fmla="*/ 548843 h 995938"/>
              <a:gd name="connsiteX2" fmla="*/ 0 w 1432314"/>
              <a:gd name="connsiteY2" fmla="*/ 995938 h 995938"/>
              <a:gd name="connsiteX0" fmla="*/ 1429214 w 1437356"/>
              <a:gd name="connsiteY0" fmla="*/ 0 h 995938"/>
              <a:gd name="connsiteX1" fmla="*/ 1226197 w 1437356"/>
              <a:gd name="connsiteY1" fmla="*/ 548843 h 995938"/>
              <a:gd name="connsiteX2" fmla="*/ 0 w 1437356"/>
              <a:gd name="connsiteY2" fmla="*/ 995938 h 995938"/>
              <a:gd name="connsiteX0" fmla="*/ 1429214 w 1432800"/>
              <a:gd name="connsiteY0" fmla="*/ 0 h 995938"/>
              <a:gd name="connsiteX1" fmla="*/ 1093360 w 1432800"/>
              <a:gd name="connsiteY1" fmla="*/ 677321 h 995938"/>
              <a:gd name="connsiteX2" fmla="*/ 0 w 1432800"/>
              <a:gd name="connsiteY2" fmla="*/ 995938 h 995938"/>
              <a:gd name="connsiteX0" fmla="*/ 1429214 w 1436839"/>
              <a:gd name="connsiteY0" fmla="*/ 0 h 995938"/>
              <a:gd name="connsiteX1" fmla="*/ 1093360 w 1436839"/>
              <a:gd name="connsiteY1" fmla="*/ 677321 h 995938"/>
              <a:gd name="connsiteX2" fmla="*/ 0 w 1436839"/>
              <a:gd name="connsiteY2" fmla="*/ 995938 h 995938"/>
              <a:gd name="connsiteX0" fmla="*/ 1429214 w 1431732"/>
              <a:gd name="connsiteY0" fmla="*/ 0 h 995938"/>
              <a:gd name="connsiteX1" fmla="*/ 1093360 w 1431732"/>
              <a:gd name="connsiteY1" fmla="*/ 677321 h 995938"/>
              <a:gd name="connsiteX2" fmla="*/ 1005041 w 1431732"/>
              <a:gd name="connsiteY2" fmla="*/ 695031 h 995938"/>
              <a:gd name="connsiteX3" fmla="*/ 0 w 1431732"/>
              <a:gd name="connsiteY3" fmla="*/ 995938 h 995938"/>
              <a:gd name="connsiteX0" fmla="*/ 1429214 w 1429214"/>
              <a:gd name="connsiteY0" fmla="*/ 0 h 995938"/>
              <a:gd name="connsiteX1" fmla="*/ 1005041 w 1429214"/>
              <a:gd name="connsiteY1" fmla="*/ 695031 h 995938"/>
              <a:gd name="connsiteX2" fmla="*/ 0 w 1429214"/>
              <a:gd name="connsiteY2" fmla="*/ 995938 h 995938"/>
              <a:gd name="connsiteX0" fmla="*/ 1429214 w 1429214"/>
              <a:gd name="connsiteY0" fmla="*/ 0 h 995938"/>
              <a:gd name="connsiteX1" fmla="*/ 1005041 w 1429214"/>
              <a:gd name="connsiteY1" fmla="*/ 695031 h 995938"/>
              <a:gd name="connsiteX2" fmla="*/ 0 w 1429214"/>
              <a:gd name="connsiteY2" fmla="*/ 995938 h 995938"/>
              <a:gd name="connsiteX0" fmla="*/ 1429214 w 1429214"/>
              <a:gd name="connsiteY0" fmla="*/ 0 h 995938"/>
              <a:gd name="connsiteX1" fmla="*/ 1005041 w 1429214"/>
              <a:gd name="connsiteY1" fmla="*/ 695031 h 995938"/>
              <a:gd name="connsiteX2" fmla="*/ 0 w 1429214"/>
              <a:gd name="connsiteY2" fmla="*/ 995938 h 995938"/>
              <a:gd name="connsiteX0" fmla="*/ 1429214 w 1429214"/>
              <a:gd name="connsiteY0" fmla="*/ 0 h 995938"/>
              <a:gd name="connsiteX1" fmla="*/ 898771 w 1429214"/>
              <a:gd name="connsiteY1" fmla="*/ 635076 h 995938"/>
              <a:gd name="connsiteX2" fmla="*/ 0 w 1429214"/>
              <a:gd name="connsiteY2" fmla="*/ 995938 h 995938"/>
              <a:gd name="connsiteX0" fmla="*/ 1380437 w 1380437"/>
              <a:gd name="connsiteY0" fmla="*/ 0 h 993842"/>
              <a:gd name="connsiteX1" fmla="*/ 849994 w 1380437"/>
              <a:gd name="connsiteY1" fmla="*/ 635076 h 993842"/>
              <a:gd name="connsiteX2" fmla="*/ 0 w 1380437"/>
              <a:gd name="connsiteY2" fmla="*/ 993842 h 99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0437" h="993842">
                <a:moveTo>
                  <a:pt x="1380437" y="0"/>
                </a:moveTo>
                <a:cubicBezTo>
                  <a:pt x="1292068" y="144798"/>
                  <a:pt x="1080067" y="469436"/>
                  <a:pt x="849994" y="635076"/>
                </a:cubicBezTo>
                <a:cubicBezTo>
                  <a:pt x="619921" y="800716"/>
                  <a:pt x="335014" y="893540"/>
                  <a:pt x="0" y="99384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2343959" y="5469684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possesses</a:t>
            </a:r>
            <a:endParaRPr lang="en-US" sz="1200" i="1" dirty="0"/>
          </a:p>
        </p:txBody>
      </p:sp>
      <p:cxnSp>
        <p:nvCxnSpPr>
          <p:cNvPr id="145" name="Straight Arrow Connector 144"/>
          <p:cNvCxnSpPr/>
          <p:nvPr/>
        </p:nvCxnSpPr>
        <p:spPr>
          <a:xfrm flipH="1">
            <a:off x="4985139" y="3319469"/>
            <a:ext cx="2812526" cy="24272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/>
          <p:cNvGrpSpPr/>
          <p:nvPr/>
        </p:nvGrpSpPr>
        <p:grpSpPr>
          <a:xfrm>
            <a:off x="5250207" y="5036288"/>
            <a:ext cx="1574374" cy="1321708"/>
            <a:chOff x="5250207" y="5036288"/>
            <a:chExt cx="1574374" cy="1321708"/>
          </a:xfrm>
        </p:grpSpPr>
        <p:cxnSp>
          <p:nvCxnSpPr>
            <p:cNvPr id="112" name="Straight Arrow Connector 111"/>
            <p:cNvCxnSpPr/>
            <p:nvPr/>
          </p:nvCxnSpPr>
          <p:spPr>
            <a:xfrm flipH="1" flipV="1">
              <a:off x="5885234" y="5554494"/>
              <a:ext cx="553435" cy="22145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5305925" y="5775945"/>
              <a:ext cx="1132744" cy="2667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5980529" y="5036288"/>
              <a:ext cx="458140" cy="7396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6434731" y="5526999"/>
              <a:ext cx="3898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7E0000"/>
                  </a:solidFill>
                  <a:latin typeface="Vani" panose="020B0502040204020203" pitchFamily="34" charset="0"/>
                  <a:cs typeface="Vani" panose="020B0502040204020203" pitchFamily="34" charset="0"/>
                </a:rPr>
                <a:t>!</a:t>
              </a:r>
              <a:endParaRPr lang="en-US" sz="4800" dirty="0">
                <a:solidFill>
                  <a:srgbClr val="7E0000"/>
                </a:solidFill>
                <a:latin typeface="Vani" panose="020B0502040204020203" pitchFamily="34" charset="0"/>
                <a:cs typeface="Vani" panose="020B0502040204020203" pitchFamily="34" charset="0"/>
              </a:endParaRPr>
            </a:p>
          </p:txBody>
        </p:sp>
        <p:grpSp>
          <p:nvGrpSpPr>
            <p:cNvPr id="168" name="Group 15"/>
            <p:cNvGrpSpPr>
              <a:grpSpLocks/>
            </p:cNvGrpSpPr>
            <p:nvPr/>
          </p:nvGrpSpPr>
          <p:grpSpPr bwMode="auto">
            <a:xfrm>
              <a:off x="5250207" y="5442543"/>
              <a:ext cx="222676" cy="222676"/>
              <a:chOff x="2496" y="2592"/>
              <a:chExt cx="240" cy="240"/>
            </a:xfrm>
          </p:grpSpPr>
          <p:sp>
            <p:nvSpPr>
              <p:cNvPr id="169" name="Line 13"/>
              <p:cNvSpPr>
                <a:spLocks noChangeShapeType="1"/>
              </p:cNvSpPr>
              <p:nvPr/>
            </p:nvSpPr>
            <p:spPr bwMode="auto">
              <a:xfrm>
                <a:off x="2496" y="2592"/>
                <a:ext cx="240" cy="24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4"/>
              <p:cNvSpPr>
                <a:spLocks noChangeShapeType="1"/>
              </p:cNvSpPr>
              <p:nvPr/>
            </p:nvSpPr>
            <p:spPr bwMode="auto">
              <a:xfrm flipH="1">
                <a:off x="2496" y="2592"/>
                <a:ext cx="240" cy="24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98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742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Linguistic Deconstruction of Other Query Patterns (2)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642408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area managers are in the same pod as their lab manager?</a:t>
            </a:r>
          </a:p>
        </p:txBody>
      </p:sp>
      <p:sp>
        <p:nvSpPr>
          <p:cNvPr id="7" name="Oval 6"/>
          <p:cNvSpPr/>
          <p:nvPr/>
        </p:nvSpPr>
        <p:spPr>
          <a:xfrm>
            <a:off x="2186777" y="4406243"/>
            <a:ext cx="1454459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area, manager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?1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93950" y="5775945"/>
            <a:ext cx="1454459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lab, manager 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l3</a:t>
            </a:r>
          </a:p>
        </p:txBody>
      </p:sp>
      <p:sp>
        <p:nvSpPr>
          <p:cNvPr id="17" name="Freeform 16"/>
          <p:cNvSpPr/>
          <p:nvPr/>
        </p:nvSpPr>
        <p:spPr>
          <a:xfrm rot="4134768" flipV="1">
            <a:off x="3893401" y="4228116"/>
            <a:ext cx="527290" cy="931558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350041"/>
              <a:gd name="connsiteY0" fmla="*/ 0 h 565982"/>
              <a:gd name="connsiteX1" fmla="*/ 129080 w 350041"/>
              <a:gd name="connsiteY1" fmla="*/ 326149 h 565982"/>
              <a:gd name="connsiteX2" fmla="*/ 349990 w 350041"/>
              <a:gd name="connsiteY2" fmla="*/ 565982 h 565982"/>
              <a:gd name="connsiteX0" fmla="*/ 0 w 350307"/>
              <a:gd name="connsiteY0" fmla="*/ 0 h 565982"/>
              <a:gd name="connsiteX1" fmla="*/ 316798 w 350307"/>
              <a:gd name="connsiteY1" fmla="*/ 246046 h 565982"/>
              <a:gd name="connsiteX2" fmla="*/ 349990 w 350307"/>
              <a:gd name="connsiteY2" fmla="*/ 565982 h 565982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231048 w 493856"/>
              <a:gd name="connsiteY1" fmla="*/ 251738 h 592683"/>
              <a:gd name="connsiteX2" fmla="*/ 460347 w 493856"/>
              <a:gd name="connsiteY2" fmla="*/ 272747 h 592683"/>
              <a:gd name="connsiteX3" fmla="*/ 493539 w 493856"/>
              <a:gd name="connsiteY3" fmla="*/ 592683 h 592683"/>
              <a:gd name="connsiteX0" fmla="*/ 0 w 493539"/>
              <a:gd name="connsiteY0" fmla="*/ 0 h 592683"/>
              <a:gd name="connsiteX1" fmla="*/ 231048 w 493539"/>
              <a:gd name="connsiteY1" fmla="*/ 251738 h 592683"/>
              <a:gd name="connsiteX2" fmla="*/ 493539 w 493539"/>
              <a:gd name="connsiteY2" fmla="*/ 592683 h 592683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197923 w 493539"/>
              <a:gd name="connsiteY2" fmla="*/ 214356 h 352374"/>
              <a:gd name="connsiteX3" fmla="*/ 493539 w 493539"/>
              <a:gd name="connsiteY3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800609"/>
              <a:gd name="connsiteY0" fmla="*/ 0 h 582845"/>
              <a:gd name="connsiteX1" fmla="*/ 180898 w 800609"/>
              <a:gd name="connsiteY1" fmla="*/ 212326 h 582845"/>
              <a:gd name="connsiteX2" fmla="*/ 800609 w 800609"/>
              <a:gd name="connsiteY2" fmla="*/ 582845 h 582845"/>
              <a:gd name="connsiteX0" fmla="*/ 0 w 800609"/>
              <a:gd name="connsiteY0" fmla="*/ 0 h 582845"/>
              <a:gd name="connsiteX1" fmla="*/ 256531 w 800609"/>
              <a:gd name="connsiteY1" fmla="*/ 320209 h 582845"/>
              <a:gd name="connsiteX2" fmla="*/ 800609 w 800609"/>
              <a:gd name="connsiteY2" fmla="*/ 582845 h 582845"/>
              <a:gd name="connsiteX0" fmla="*/ 0 w 836791"/>
              <a:gd name="connsiteY0" fmla="*/ 0 h 539960"/>
              <a:gd name="connsiteX1" fmla="*/ 292713 w 836791"/>
              <a:gd name="connsiteY1" fmla="*/ 277324 h 539960"/>
              <a:gd name="connsiteX2" fmla="*/ 836791 w 836791"/>
              <a:gd name="connsiteY2" fmla="*/ 539960 h 539960"/>
              <a:gd name="connsiteX0" fmla="*/ 1 w 858123"/>
              <a:gd name="connsiteY0" fmla="*/ 0 h 536829"/>
              <a:gd name="connsiteX1" fmla="*/ 314045 w 858123"/>
              <a:gd name="connsiteY1" fmla="*/ 274193 h 536829"/>
              <a:gd name="connsiteX2" fmla="*/ 858123 w 858123"/>
              <a:gd name="connsiteY2" fmla="*/ 536829 h 536829"/>
              <a:gd name="connsiteX0" fmla="*/ 0 w 858122"/>
              <a:gd name="connsiteY0" fmla="*/ 0 h 536829"/>
              <a:gd name="connsiteX1" fmla="*/ 314044 w 858122"/>
              <a:gd name="connsiteY1" fmla="*/ 274193 h 536829"/>
              <a:gd name="connsiteX2" fmla="*/ 858122 w 858122"/>
              <a:gd name="connsiteY2" fmla="*/ 536829 h 536829"/>
              <a:gd name="connsiteX0" fmla="*/ 0 w 858122"/>
              <a:gd name="connsiteY0" fmla="*/ 0 h 536829"/>
              <a:gd name="connsiteX1" fmla="*/ 287762 w 858122"/>
              <a:gd name="connsiteY1" fmla="*/ 290576 h 536829"/>
              <a:gd name="connsiteX2" fmla="*/ 858122 w 858122"/>
              <a:gd name="connsiteY2" fmla="*/ 536829 h 536829"/>
              <a:gd name="connsiteX0" fmla="*/ 0 w 742326"/>
              <a:gd name="connsiteY0" fmla="*/ 0 h 603924"/>
              <a:gd name="connsiteX1" fmla="*/ 287762 w 742326"/>
              <a:gd name="connsiteY1" fmla="*/ 290576 h 603924"/>
              <a:gd name="connsiteX2" fmla="*/ 742327 w 742326"/>
              <a:gd name="connsiteY2" fmla="*/ 603924 h 603924"/>
              <a:gd name="connsiteX0" fmla="*/ 0 w 667665"/>
              <a:gd name="connsiteY0" fmla="*/ 0 h 614883"/>
              <a:gd name="connsiteX1" fmla="*/ 287762 w 667665"/>
              <a:gd name="connsiteY1" fmla="*/ 290576 h 614883"/>
              <a:gd name="connsiteX2" fmla="*/ 667666 w 667665"/>
              <a:gd name="connsiteY2" fmla="*/ 614883 h 614883"/>
              <a:gd name="connsiteX0" fmla="*/ 0 w 667666"/>
              <a:gd name="connsiteY0" fmla="*/ 0 h 614883"/>
              <a:gd name="connsiteX1" fmla="*/ 240148 w 667666"/>
              <a:gd name="connsiteY1" fmla="*/ 310090 h 614883"/>
              <a:gd name="connsiteX2" fmla="*/ 667666 w 667666"/>
              <a:gd name="connsiteY2" fmla="*/ 614883 h 6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666" h="614883">
                <a:moveTo>
                  <a:pt x="0" y="0"/>
                </a:moveTo>
                <a:cubicBezTo>
                  <a:pt x="120963" y="158648"/>
                  <a:pt x="128870" y="207610"/>
                  <a:pt x="240148" y="310090"/>
                </a:cubicBezTo>
                <a:cubicBezTo>
                  <a:pt x="351426" y="412571"/>
                  <a:pt x="612981" y="593917"/>
                  <a:pt x="667666" y="614883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91163" y="4335839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in</a:t>
            </a:r>
            <a:endParaRPr lang="en-US" sz="1200" i="1" dirty="0"/>
          </a:p>
        </p:txBody>
      </p:sp>
      <p:sp>
        <p:nvSpPr>
          <p:cNvPr id="23" name="Freeform 22"/>
          <p:cNvSpPr/>
          <p:nvPr/>
        </p:nvSpPr>
        <p:spPr>
          <a:xfrm flipH="1">
            <a:off x="5085241" y="5029410"/>
            <a:ext cx="418665" cy="835857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1761310 w 1761782"/>
              <a:gd name="connsiteY0" fmla="*/ 410625 h 438697"/>
              <a:gd name="connsiteX1" fmla="*/ 110357 w 1761782"/>
              <a:gd name="connsiteY1" fmla="*/ 17298 h 438697"/>
              <a:gd name="connsiteX2" fmla="*/ 0 w 1761782"/>
              <a:gd name="connsiteY2" fmla="*/ 438697 h 438697"/>
              <a:gd name="connsiteX0" fmla="*/ 1721458 w 1721932"/>
              <a:gd name="connsiteY0" fmla="*/ 646077 h 652489"/>
              <a:gd name="connsiteX1" fmla="*/ 70505 w 1721932"/>
              <a:gd name="connsiteY1" fmla="*/ 252750 h 652489"/>
              <a:gd name="connsiteX2" fmla="*/ 0 w 1721932"/>
              <a:gd name="connsiteY2" fmla="*/ 6064 h 652489"/>
              <a:gd name="connsiteX0" fmla="*/ 1721458 w 1722273"/>
              <a:gd name="connsiteY0" fmla="*/ 644844 h 652747"/>
              <a:gd name="connsiteX1" fmla="*/ 787832 w 1722273"/>
              <a:gd name="connsiteY1" fmla="*/ 371429 h 652747"/>
              <a:gd name="connsiteX2" fmla="*/ 0 w 1722273"/>
              <a:gd name="connsiteY2" fmla="*/ 4831 h 652747"/>
              <a:gd name="connsiteX0" fmla="*/ 1721458 w 1722705"/>
              <a:gd name="connsiteY0" fmla="*/ 644844 h 658337"/>
              <a:gd name="connsiteX1" fmla="*/ 787832 w 1722705"/>
              <a:gd name="connsiteY1" fmla="*/ 371429 h 658337"/>
              <a:gd name="connsiteX2" fmla="*/ 0 w 1722705"/>
              <a:gd name="connsiteY2" fmla="*/ 4831 h 658337"/>
              <a:gd name="connsiteX0" fmla="*/ 1721458 w 1722273"/>
              <a:gd name="connsiteY0" fmla="*/ 644844 h 652747"/>
              <a:gd name="connsiteX1" fmla="*/ 787832 w 1722273"/>
              <a:gd name="connsiteY1" fmla="*/ 371429 h 652747"/>
              <a:gd name="connsiteX2" fmla="*/ 0 w 1722273"/>
              <a:gd name="connsiteY2" fmla="*/ 4831 h 652747"/>
              <a:gd name="connsiteX0" fmla="*/ 1721458 w 1722812"/>
              <a:gd name="connsiteY0" fmla="*/ 648796 h 664790"/>
              <a:gd name="connsiteX1" fmla="*/ 787832 w 1722812"/>
              <a:gd name="connsiteY1" fmla="*/ 375381 h 664790"/>
              <a:gd name="connsiteX2" fmla="*/ 0 w 1722812"/>
              <a:gd name="connsiteY2" fmla="*/ 8783 h 664790"/>
              <a:gd name="connsiteX0" fmla="*/ 1721458 w 1722609"/>
              <a:gd name="connsiteY0" fmla="*/ 647790 h 666818"/>
              <a:gd name="connsiteX1" fmla="*/ 681560 w 1722609"/>
              <a:gd name="connsiteY1" fmla="*/ 417201 h 666818"/>
              <a:gd name="connsiteX2" fmla="*/ 0 w 1722609"/>
              <a:gd name="connsiteY2" fmla="*/ 7777 h 666818"/>
              <a:gd name="connsiteX0" fmla="*/ 1694891 w 1695883"/>
              <a:gd name="connsiteY0" fmla="*/ 680813 h 697291"/>
              <a:gd name="connsiteX1" fmla="*/ 654993 w 1695883"/>
              <a:gd name="connsiteY1" fmla="*/ 450224 h 697291"/>
              <a:gd name="connsiteX2" fmla="*/ 0 w 1695883"/>
              <a:gd name="connsiteY2" fmla="*/ 6539 h 697291"/>
              <a:gd name="connsiteX0" fmla="*/ 1694891 w 1695884"/>
              <a:gd name="connsiteY0" fmla="*/ 674274 h 690752"/>
              <a:gd name="connsiteX1" fmla="*/ 654993 w 1695884"/>
              <a:gd name="connsiteY1" fmla="*/ 443685 h 690752"/>
              <a:gd name="connsiteX2" fmla="*/ 0 w 1695884"/>
              <a:gd name="connsiteY2" fmla="*/ 0 h 690752"/>
              <a:gd name="connsiteX0" fmla="*/ 1389363 w 1390299"/>
              <a:gd name="connsiteY0" fmla="*/ 597187 h 612920"/>
              <a:gd name="connsiteX1" fmla="*/ 349465 w 1390299"/>
              <a:gd name="connsiteY1" fmla="*/ 366598 h 612920"/>
              <a:gd name="connsiteX2" fmla="*/ 0 w 1390299"/>
              <a:gd name="connsiteY2" fmla="*/ 0 h 612920"/>
              <a:gd name="connsiteX0" fmla="*/ 645469 w 648759"/>
              <a:gd name="connsiteY0" fmla="*/ 631448 h 645646"/>
              <a:gd name="connsiteX1" fmla="*/ 349465 w 648759"/>
              <a:gd name="connsiteY1" fmla="*/ 366598 h 645646"/>
              <a:gd name="connsiteX2" fmla="*/ 0 w 648759"/>
              <a:gd name="connsiteY2" fmla="*/ 0 h 645646"/>
              <a:gd name="connsiteX0" fmla="*/ 645469 w 647959"/>
              <a:gd name="connsiteY0" fmla="*/ 631448 h 646070"/>
              <a:gd name="connsiteX1" fmla="*/ 269762 w 647959"/>
              <a:gd name="connsiteY1" fmla="*/ 375164 h 646070"/>
              <a:gd name="connsiteX2" fmla="*/ 0 w 647959"/>
              <a:gd name="connsiteY2" fmla="*/ 0 h 646070"/>
              <a:gd name="connsiteX0" fmla="*/ 539199 w 542617"/>
              <a:gd name="connsiteY0" fmla="*/ 717099 h 728777"/>
              <a:gd name="connsiteX1" fmla="*/ 269762 w 542617"/>
              <a:gd name="connsiteY1" fmla="*/ 375164 h 728777"/>
              <a:gd name="connsiteX2" fmla="*/ 0 w 542617"/>
              <a:gd name="connsiteY2" fmla="*/ 0 h 728777"/>
              <a:gd name="connsiteX0" fmla="*/ 539199 w 539199"/>
              <a:gd name="connsiteY0" fmla="*/ 717099 h 717099"/>
              <a:gd name="connsiteX1" fmla="*/ 269762 w 539199"/>
              <a:gd name="connsiteY1" fmla="*/ 37516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50208 w 539199"/>
              <a:gd name="connsiteY1" fmla="*/ 392295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50208 w 539199"/>
              <a:gd name="connsiteY1" fmla="*/ 392295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0356 w 539199"/>
              <a:gd name="connsiteY1" fmla="*/ 35803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0356 w 539199"/>
              <a:gd name="connsiteY1" fmla="*/ 35803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0356 w 539199"/>
              <a:gd name="connsiteY1" fmla="*/ 35803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6859 w 539199"/>
              <a:gd name="connsiteY1" fmla="*/ 387388 h 717099"/>
              <a:gd name="connsiteX2" fmla="*/ 0 w 539199"/>
              <a:gd name="connsiteY2" fmla="*/ 0 h 717099"/>
              <a:gd name="connsiteX0" fmla="*/ 571717 w 571717"/>
              <a:gd name="connsiteY0" fmla="*/ 735969 h 735969"/>
              <a:gd name="connsiteX1" fmla="*/ 116859 w 571717"/>
              <a:gd name="connsiteY1" fmla="*/ 387388 h 735969"/>
              <a:gd name="connsiteX2" fmla="*/ 0 w 571717"/>
              <a:gd name="connsiteY2" fmla="*/ 0 h 735969"/>
              <a:gd name="connsiteX0" fmla="*/ 571717 w 571717"/>
              <a:gd name="connsiteY0" fmla="*/ 735969 h 735969"/>
              <a:gd name="connsiteX1" fmla="*/ 116859 w 571717"/>
              <a:gd name="connsiteY1" fmla="*/ 387388 h 735969"/>
              <a:gd name="connsiteX2" fmla="*/ 0 w 571717"/>
              <a:gd name="connsiteY2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717" h="735969">
                <a:moveTo>
                  <a:pt x="571717" y="735969"/>
                </a:moveTo>
                <a:cubicBezTo>
                  <a:pt x="195794" y="566127"/>
                  <a:pt x="8473" y="28935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1545" y="5351487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same</a:t>
            </a:r>
            <a:endParaRPr lang="en-US" sz="1200" i="1" dirty="0"/>
          </a:p>
        </p:txBody>
      </p:sp>
      <p:sp>
        <p:nvSpPr>
          <p:cNvPr id="25" name="Rounded Rectangle 24"/>
          <p:cNvSpPr/>
          <p:nvPr/>
        </p:nvSpPr>
        <p:spPr>
          <a:xfrm>
            <a:off x="2057400" y="4140989"/>
            <a:ext cx="1804307" cy="864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74394" y="4772303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3582502" y="4813770"/>
            <a:ext cx="187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18770" y="416002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 &gt;= 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655768" y="4611370"/>
            <a:ext cx="1454459" cy="410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l2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141" name="Freeform 140"/>
          <p:cNvSpPr/>
          <p:nvPr/>
        </p:nvSpPr>
        <p:spPr>
          <a:xfrm flipH="1">
            <a:off x="2831414" y="4813770"/>
            <a:ext cx="1010885" cy="1128728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1429214 w 1558298"/>
              <a:gd name="connsiteY0" fmla="*/ 0 h 995938"/>
              <a:gd name="connsiteX1" fmla="*/ 1558294 w 1558298"/>
              <a:gd name="connsiteY1" fmla="*/ 326149 h 995938"/>
              <a:gd name="connsiteX2" fmla="*/ 0 w 1558298"/>
              <a:gd name="connsiteY2" fmla="*/ 995938 h 995938"/>
              <a:gd name="connsiteX0" fmla="*/ 1429214 w 1558299"/>
              <a:gd name="connsiteY0" fmla="*/ 0 h 995938"/>
              <a:gd name="connsiteX1" fmla="*/ 1558294 w 1558299"/>
              <a:gd name="connsiteY1" fmla="*/ 326149 h 995938"/>
              <a:gd name="connsiteX2" fmla="*/ 0 w 1558299"/>
              <a:gd name="connsiteY2" fmla="*/ 995938 h 995938"/>
              <a:gd name="connsiteX0" fmla="*/ 1429214 w 1432314"/>
              <a:gd name="connsiteY0" fmla="*/ 0 h 995938"/>
              <a:gd name="connsiteX1" fmla="*/ 1226197 w 1432314"/>
              <a:gd name="connsiteY1" fmla="*/ 548843 h 995938"/>
              <a:gd name="connsiteX2" fmla="*/ 0 w 1432314"/>
              <a:gd name="connsiteY2" fmla="*/ 995938 h 995938"/>
              <a:gd name="connsiteX0" fmla="*/ 1429214 w 1444660"/>
              <a:gd name="connsiteY0" fmla="*/ 0 h 995938"/>
              <a:gd name="connsiteX1" fmla="*/ 1226197 w 1444660"/>
              <a:gd name="connsiteY1" fmla="*/ 548843 h 995938"/>
              <a:gd name="connsiteX2" fmla="*/ 0 w 1444660"/>
              <a:gd name="connsiteY2" fmla="*/ 995938 h 995938"/>
              <a:gd name="connsiteX0" fmla="*/ 1429214 w 1432314"/>
              <a:gd name="connsiteY0" fmla="*/ 0 h 995938"/>
              <a:gd name="connsiteX1" fmla="*/ 1226197 w 1432314"/>
              <a:gd name="connsiteY1" fmla="*/ 548843 h 995938"/>
              <a:gd name="connsiteX2" fmla="*/ 0 w 1432314"/>
              <a:gd name="connsiteY2" fmla="*/ 995938 h 995938"/>
              <a:gd name="connsiteX0" fmla="*/ 1429214 w 1437356"/>
              <a:gd name="connsiteY0" fmla="*/ 0 h 995938"/>
              <a:gd name="connsiteX1" fmla="*/ 1226197 w 1437356"/>
              <a:gd name="connsiteY1" fmla="*/ 548843 h 995938"/>
              <a:gd name="connsiteX2" fmla="*/ 0 w 1437356"/>
              <a:gd name="connsiteY2" fmla="*/ 995938 h 995938"/>
              <a:gd name="connsiteX0" fmla="*/ 1429214 w 1432800"/>
              <a:gd name="connsiteY0" fmla="*/ 0 h 995938"/>
              <a:gd name="connsiteX1" fmla="*/ 1093360 w 1432800"/>
              <a:gd name="connsiteY1" fmla="*/ 677321 h 995938"/>
              <a:gd name="connsiteX2" fmla="*/ 0 w 1432800"/>
              <a:gd name="connsiteY2" fmla="*/ 995938 h 995938"/>
              <a:gd name="connsiteX0" fmla="*/ 1429214 w 1436839"/>
              <a:gd name="connsiteY0" fmla="*/ 0 h 995938"/>
              <a:gd name="connsiteX1" fmla="*/ 1093360 w 1436839"/>
              <a:gd name="connsiteY1" fmla="*/ 677321 h 995938"/>
              <a:gd name="connsiteX2" fmla="*/ 0 w 1436839"/>
              <a:gd name="connsiteY2" fmla="*/ 995938 h 995938"/>
              <a:gd name="connsiteX0" fmla="*/ 1429214 w 1431732"/>
              <a:gd name="connsiteY0" fmla="*/ 0 h 995938"/>
              <a:gd name="connsiteX1" fmla="*/ 1093360 w 1431732"/>
              <a:gd name="connsiteY1" fmla="*/ 677321 h 995938"/>
              <a:gd name="connsiteX2" fmla="*/ 1005041 w 1431732"/>
              <a:gd name="connsiteY2" fmla="*/ 695031 h 995938"/>
              <a:gd name="connsiteX3" fmla="*/ 0 w 1431732"/>
              <a:gd name="connsiteY3" fmla="*/ 995938 h 995938"/>
              <a:gd name="connsiteX0" fmla="*/ 1429214 w 1429214"/>
              <a:gd name="connsiteY0" fmla="*/ 0 h 995938"/>
              <a:gd name="connsiteX1" fmla="*/ 1005041 w 1429214"/>
              <a:gd name="connsiteY1" fmla="*/ 695031 h 995938"/>
              <a:gd name="connsiteX2" fmla="*/ 0 w 1429214"/>
              <a:gd name="connsiteY2" fmla="*/ 995938 h 995938"/>
              <a:gd name="connsiteX0" fmla="*/ 1429214 w 1429214"/>
              <a:gd name="connsiteY0" fmla="*/ 0 h 995938"/>
              <a:gd name="connsiteX1" fmla="*/ 1005041 w 1429214"/>
              <a:gd name="connsiteY1" fmla="*/ 695031 h 995938"/>
              <a:gd name="connsiteX2" fmla="*/ 0 w 1429214"/>
              <a:gd name="connsiteY2" fmla="*/ 995938 h 995938"/>
              <a:gd name="connsiteX0" fmla="*/ 1429214 w 1429214"/>
              <a:gd name="connsiteY0" fmla="*/ 0 h 995938"/>
              <a:gd name="connsiteX1" fmla="*/ 1005041 w 1429214"/>
              <a:gd name="connsiteY1" fmla="*/ 695031 h 995938"/>
              <a:gd name="connsiteX2" fmla="*/ 0 w 1429214"/>
              <a:gd name="connsiteY2" fmla="*/ 995938 h 995938"/>
              <a:gd name="connsiteX0" fmla="*/ 1429214 w 1429214"/>
              <a:gd name="connsiteY0" fmla="*/ 0 h 995938"/>
              <a:gd name="connsiteX1" fmla="*/ 898771 w 1429214"/>
              <a:gd name="connsiteY1" fmla="*/ 635076 h 995938"/>
              <a:gd name="connsiteX2" fmla="*/ 0 w 1429214"/>
              <a:gd name="connsiteY2" fmla="*/ 995938 h 995938"/>
              <a:gd name="connsiteX0" fmla="*/ 1380437 w 1380437"/>
              <a:gd name="connsiteY0" fmla="*/ 0 h 993842"/>
              <a:gd name="connsiteX1" fmla="*/ 849994 w 1380437"/>
              <a:gd name="connsiteY1" fmla="*/ 635076 h 993842"/>
              <a:gd name="connsiteX2" fmla="*/ 0 w 1380437"/>
              <a:gd name="connsiteY2" fmla="*/ 993842 h 99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0437" h="993842">
                <a:moveTo>
                  <a:pt x="1380437" y="0"/>
                </a:moveTo>
                <a:cubicBezTo>
                  <a:pt x="1292068" y="144798"/>
                  <a:pt x="1080067" y="469436"/>
                  <a:pt x="849994" y="635076"/>
                </a:cubicBezTo>
                <a:cubicBezTo>
                  <a:pt x="619921" y="800716"/>
                  <a:pt x="335014" y="893540"/>
                  <a:pt x="0" y="99384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2343959" y="5469684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possesses</a:t>
            </a:r>
            <a:endParaRPr lang="en-US" sz="12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459468" y="838200"/>
            <a:ext cx="527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99"/>
                </a:solidFill>
              </a:rPr>
              <a:t>Solution 1:  Syntactic</a:t>
            </a:r>
          </a:p>
          <a:p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smtClean="0">
                <a:solidFill>
                  <a:srgbClr val="000099"/>
                </a:solidFill>
              </a:rPr>
              <a:t>                  </a:t>
            </a:r>
            <a:r>
              <a:rPr lang="en-US" sz="1400" dirty="0" smtClean="0">
                <a:solidFill>
                  <a:srgbClr val="000099"/>
                </a:solidFill>
              </a:rPr>
              <a:t>The relationship (in pod) distributes to the object.</a:t>
            </a:r>
            <a:endParaRPr lang="en-US" sz="1400" dirty="0">
              <a:solidFill>
                <a:srgbClr val="000099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1222267" y="1942050"/>
            <a:ext cx="1361453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071076" y="1942050"/>
            <a:ext cx="155624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190023" y="1942050"/>
            <a:ext cx="248774" cy="2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553200" y="2116723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[in pod 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3545" y="228600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Rel</a:t>
            </a:r>
            <a:r>
              <a:rPr lang="en-US" sz="1400" dirty="0" smtClean="0"/>
              <a:t>(x, in, pod)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343150" y="1947863"/>
            <a:ext cx="669131" cy="4429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150394" y="1940719"/>
            <a:ext cx="59531" cy="438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555206" y="1943100"/>
            <a:ext cx="762000" cy="4238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248409" y="1947862"/>
            <a:ext cx="122859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775931" y="2432980"/>
            <a:ext cx="155624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011287" y="2432980"/>
            <a:ext cx="248774" cy="2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248400" y="277693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Rel</a:t>
            </a:r>
            <a:r>
              <a:rPr lang="en-US" sz="1400" dirty="0" smtClean="0"/>
              <a:t>(x, in, pod)</a:t>
            </a:r>
            <a:endParaRPr lang="en-US" sz="1400" dirty="0"/>
          </a:p>
        </p:txBody>
      </p:sp>
      <p:cxnSp>
        <p:nvCxnSpPr>
          <p:cNvPr id="92" name="Straight Connector 91"/>
          <p:cNvCxnSpPr/>
          <p:nvPr/>
        </p:nvCxnSpPr>
        <p:spPr>
          <a:xfrm>
            <a:off x="6110227" y="1947863"/>
            <a:ext cx="562606" cy="9144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855249" y="2431649"/>
            <a:ext cx="48061" cy="41394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141435" y="2436019"/>
            <a:ext cx="85725" cy="4262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2" idx="3"/>
            <a:endCxn id="90" idx="1"/>
          </p:cNvCxnSpPr>
          <p:nvPr/>
        </p:nvCxnSpPr>
        <p:spPr>
          <a:xfrm>
            <a:off x="3842298" y="2439889"/>
            <a:ext cx="2406102" cy="490930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14896" y="3352800"/>
            <a:ext cx="839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99"/>
                </a:solidFill>
              </a:rPr>
              <a:t>Solution 2:  Semantic</a:t>
            </a:r>
          </a:p>
          <a:p>
            <a:r>
              <a:rPr lang="en-US" dirty="0">
                <a:solidFill>
                  <a:srgbClr val="000099"/>
                </a:solidFill>
              </a:rPr>
              <a:t> </a:t>
            </a:r>
            <a:r>
              <a:rPr lang="en-US" dirty="0" smtClean="0">
                <a:solidFill>
                  <a:srgbClr val="000099"/>
                </a:solidFill>
              </a:rPr>
              <a:t>            </a:t>
            </a:r>
            <a:r>
              <a:rPr lang="en-US" sz="1400" dirty="0" smtClean="0">
                <a:solidFill>
                  <a:srgbClr val="000099"/>
                </a:solidFill>
              </a:rPr>
              <a:t>The relationship </a:t>
            </a:r>
            <a:r>
              <a:rPr lang="en-US" sz="1400" dirty="0" err="1" smtClean="0">
                <a:solidFill>
                  <a:srgbClr val="000099"/>
                </a:solidFill>
              </a:rPr>
              <a:t>Rel</a:t>
            </a:r>
            <a:r>
              <a:rPr lang="en-US" sz="1400" dirty="0" smtClean="0">
                <a:solidFill>
                  <a:srgbClr val="000099"/>
                </a:solidFill>
              </a:rPr>
              <a:t>(Person(x), in, pod)   is detected as applicable to the other Person object.</a:t>
            </a:r>
            <a:endParaRPr lang="en-US" sz="1400" dirty="0">
              <a:solidFill>
                <a:srgbClr val="000099"/>
              </a:solidFill>
            </a:endParaRPr>
          </a:p>
        </p:txBody>
      </p:sp>
      <p:sp>
        <p:nvSpPr>
          <p:cNvPr id="106" name="Freeform 105"/>
          <p:cNvSpPr/>
          <p:nvPr/>
        </p:nvSpPr>
        <p:spPr>
          <a:xfrm rot="4134768" flipV="1">
            <a:off x="5625723" y="5659391"/>
            <a:ext cx="527290" cy="931558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0 w 350041"/>
              <a:gd name="connsiteY0" fmla="*/ 0 h 565982"/>
              <a:gd name="connsiteX1" fmla="*/ 129080 w 350041"/>
              <a:gd name="connsiteY1" fmla="*/ 326149 h 565982"/>
              <a:gd name="connsiteX2" fmla="*/ 349990 w 350041"/>
              <a:gd name="connsiteY2" fmla="*/ 565982 h 565982"/>
              <a:gd name="connsiteX0" fmla="*/ 0 w 350307"/>
              <a:gd name="connsiteY0" fmla="*/ 0 h 565982"/>
              <a:gd name="connsiteX1" fmla="*/ 316798 w 350307"/>
              <a:gd name="connsiteY1" fmla="*/ 246046 h 565982"/>
              <a:gd name="connsiteX2" fmla="*/ 349990 w 350307"/>
              <a:gd name="connsiteY2" fmla="*/ 565982 h 565982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460347 w 493856"/>
              <a:gd name="connsiteY1" fmla="*/ 272747 h 592683"/>
              <a:gd name="connsiteX2" fmla="*/ 493539 w 493856"/>
              <a:gd name="connsiteY2" fmla="*/ 592683 h 592683"/>
              <a:gd name="connsiteX0" fmla="*/ 0 w 493856"/>
              <a:gd name="connsiteY0" fmla="*/ 0 h 592683"/>
              <a:gd name="connsiteX1" fmla="*/ 231048 w 493856"/>
              <a:gd name="connsiteY1" fmla="*/ 251738 h 592683"/>
              <a:gd name="connsiteX2" fmla="*/ 460347 w 493856"/>
              <a:gd name="connsiteY2" fmla="*/ 272747 h 592683"/>
              <a:gd name="connsiteX3" fmla="*/ 493539 w 493856"/>
              <a:gd name="connsiteY3" fmla="*/ 592683 h 592683"/>
              <a:gd name="connsiteX0" fmla="*/ 0 w 493539"/>
              <a:gd name="connsiteY0" fmla="*/ 0 h 592683"/>
              <a:gd name="connsiteX1" fmla="*/ 231048 w 493539"/>
              <a:gd name="connsiteY1" fmla="*/ 251738 h 592683"/>
              <a:gd name="connsiteX2" fmla="*/ 493539 w 493539"/>
              <a:gd name="connsiteY2" fmla="*/ 592683 h 592683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197923 w 493539"/>
              <a:gd name="connsiteY2" fmla="*/ 214356 h 352374"/>
              <a:gd name="connsiteX3" fmla="*/ 493539 w 493539"/>
              <a:gd name="connsiteY3" fmla="*/ 352374 h 352374"/>
              <a:gd name="connsiteX0" fmla="*/ 0 w 493539"/>
              <a:gd name="connsiteY0" fmla="*/ 0 h 352374"/>
              <a:gd name="connsiteX1" fmla="*/ 231048 w 493539"/>
              <a:gd name="connsiteY1" fmla="*/ 251738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493539"/>
              <a:gd name="connsiteY0" fmla="*/ 0 h 352374"/>
              <a:gd name="connsiteX1" fmla="*/ 180898 w 493539"/>
              <a:gd name="connsiteY1" fmla="*/ 212326 h 352374"/>
              <a:gd name="connsiteX2" fmla="*/ 493539 w 493539"/>
              <a:gd name="connsiteY2" fmla="*/ 352374 h 352374"/>
              <a:gd name="connsiteX0" fmla="*/ 0 w 800609"/>
              <a:gd name="connsiteY0" fmla="*/ 0 h 582845"/>
              <a:gd name="connsiteX1" fmla="*/ 180898 w 800609"/>
              <a:gd name="connsiteY1" fmla="*/ 212326 h 582845"/>
              <a:gd name="connsiteX2" fmla="*/ 800609 w 800609"/>
              <a:gd name="connsiteY2" fmla="*/ 582845 h 582845"/>
              <a:gd name="connsiteX0" fmla="*/ 0 w 800609"/>
              <a:gd name="connsiteY0" fmla="*/ 0 h 582845"/>
              <a:gd name="connsiteX1" fmla="*/ 256531 w 800609"/>
              <a:gd name="connsiteY1" fmla="*/ 320209 h 582845"/>
              <a:gd name="connsiteX2" fmla="*/ 800609 w 800609"/>
              <a:gd name="connsiteY2" fmla="*/ 582845 h 582845"/>
              <a:gd name="connsiteX0" fmla="*/ 0 w 836791"/>
              <a:gd name="connsiteY0" fmla="*/ 0 h 539960"/>
              <a:gd name="connsiteX1" fmla="*/ 292713 w 836791"/>
              <a:gd name="connsiteY1" fmla="*/ 277324 h 539960"/>
              <a:gd name="connsiteX2" fmla="*/ 836791 w 836791"/>
              <a:gd name="connsiteY2" fmla="*/ 539960 h 539960"/>
              <a:gd name="connsiteX0" fmla="*/ 1 w 858123"/>
              <a:gd name="connsiteY0" fmla="*/ 0 h 536829"/>
              <a:gd name="connsiteX1" fmla="*/ 314045 w 858123"/>
              <a:gd name="connsiteY1" fmla="*/ 274193 h 536829"/>
              <a:gd name="connsiteX2" fmla="*/ 858123 w 858123"/>
              <a:gd name="connsiteY2" fmla="*/ 536829 h 536829"/>
              <a:gd name="connsiteX0" fmla="*/ 0 w 858122"/>
              <a:gd name="connsiteY0" fmla="*/ 0 h 536829"/>
              <a:gd name="connsiteX1" fmla="*/ 314044 w 858122"/>
              <a:gd name="connsiteY1" fmla="*/ 274193 h 536829"/>
              <a:gd name="connsiteX2" fmla="*/ 858122 w 858122"/>
              <a:gd name="connsiteY2" fmla="*/ 536829 h 536829"/>
              <a:gd name="connsiteX0" fmla="*/ 0 w 858122"/>
              <a:gd name="connsiteY0" fmla="*/ 0 h 536829"/>
              <a:gd name="connsiteX1" fmla="*/ 287762 w 858122"/>
              <a:gd name="connsiteY1" fmla="*/ 290576 h 536829"/>
              <a:gd name="connsiteX2" fmla="*/ 858122 w 858122"/>
              <a:gd name="connsiteY2" fmla="*/ 536829 h 536829"/>
              <a:gd name="connsiteX0" fmla="*/ 0 w 742326"/>
              <a:gd name="connsiteY0" fmla="*/ 0 h 603924"/>
              <a:gd name="connsiteX1" fmla="*/ 287762 w 742326"/>
              <a:gd name="connsiteY1" fmla="*/ 290576 h 603924"/>
              <a:gd name="connsiteX2" fmla="*/ 742327 w 742326"/>
              <a:gd name="connsiteY2" fmla="*/ 603924 h 603924"/>
              <a:gd name="connsiteX0" fmla="*/ 0 w 667665"/>
              <a:gd name="connsiteY0" fmla="*/ 0 h 614883"/>
              <a:gd name="connsiteX1" fmla="*/ 287762 w 667665"/>
              <a:gd name="connsiteY1" fmla="*/ 290576 h 614883"/>
              <a:gd name="connsiteX2" fmla="*/ 667666 w 667665"/>
              <a:gd name="connsiteY2" fmla="*/ 614883 h 614883"/>
              <a:gd name="connsiteX0" fmla="*/ 0 w 667666"/>
              <a:gd name="connsiteY0" fmla="*/ 0 h 614883"/>
              <a:gd name="connsiteX1" fmla="*/ 240148 w 667666"/>
              <a:gd name="connsiteY1" fmla="*/ 310090 h 614883"/>
              <a:gd name="connsiteX2" fmla="*/ 667666 w 667666"/>
              <a:gd name="connsiteY2" fmla="*/ 614883 h 6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666" h="614883">
                <a:moveTo>
                  <a:pt x="0" y="0"/>
                </a:moveTo>
                <a:cubicBezTo>
                  <a:pt x="120963" y="158648"/>
                  <a:pt x="128870" y="207610"/>
                  <a:pt x="240148" y="310090"/>
                </a:cubicBezTo>
                <a:cubicBezTo>
                  <a:pt x="351426" y="412571"/>
                  <a:pt x="612981" y="593917"/>
                  <a:pt x="667666" y="614883"/>
                </a:cubicBezTo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723485" y="5767114"/>
            <a:ext cx="30328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33CC"/>
                </a:solidFill>
              </a:rPr>
              <a:t>in</a:t>
            </a:r>
            <a:endParaRPr lang="en-US" sz="1200" i="1" dirty="0">
              <a:solidFill>
                <a:srgbClr val="0033CC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388090" y="6042645"/>
            <a:ext cx="1454459" cy="41025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l4</a:t>
            </a:r>
            <a:endParaRPr lang="en-US" sz="1000" dirty="0">
              <a:solidFill>
                <a:schemeClr val="tx1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 flipH="1">
            <a:off x="7011287" y="4169902"/>
            <a:ext cx="715738" cy="1328567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4655768" y="4169902"/>
            <a:ext cx="3071257" cy="29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4655768" y="4172809"/>
            <a:ext cx="1" cy="2334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Freeform 142"/>
          <p:cNvSpPr/>
          <p:nvPr/>
        </p:nvSpPr>
        <p:spPr>
          <a:xfrm rot="7372549" flipH="1">
            <a:off x="5986286" y="4913411"/>
            <a:ext cx="631182" cy="1170117"/>
          </a:xfrm>
          <a:custGeom>
            <a:avLst/>
            <a:gdLst>
              <a:gd name="connsiteX0" fmla="*/ 52483 w 564863"/>
              <a:gd name="connsiteY0" fmla="*/ 0 h 699927"/>
              <a:gd name="connsiteX1" fmla="*/ 28835 w 564863"/>
              <a:gd name="connsiteY1" fmla="*/ 693683 h 699927"/>
              <a:gd name="connsiteX2" fmla="*/ 44601 w 564863"/>
              <a:gd name="connsiteY2" fmla="*/ 354724 h 699927"/>
              <a:gd name="connsiteX3" fmla="*/ 564863 w 564863"/>
              <a:gd name="connsiteY3" fmla="*/ 583324 h 699927"/>
              <a:gd name="connsiteX0" fmla="*/ 58311 w 570691"/>
              <a:gd name="connsiteY0" fmla="*/ 0 h 721765"/>
              <a:gd name="connsiteX1" fmla="*/ 34663 w 570691"/>
              <a:gd name="connsiteY1" fmla="*/ 693683 h 721765"/>
              <a:gd name="connsiteX2" fmla="*/ 570691 w 570691"/>
              <a:gd name="connsiteY2" fmla="*/ 583324 h 721765"/>
              <a:gd name="connsiteX0" fmla="*/ 1505 w 513885"/>
              <a:gd name="connsiteY0" fmla="*/ 0 h 585274"/>
              <a:gd name="connsiteX1" fmla="*/ 127629 w 513885"/>
              <a:gd name="connsiteY1" fmla="*/ 323193 h 585274"/>
              <a:gd name="connsiteX2" fmla="*/ 513885 w 513885"/>
              <a:gd name="connsiteY2" fmla="*/ 583324 h 585274"/>
              <a:gd name="connsiteX0" fmla="*/ 739 w 128491"/>
              <a:gd name="connsiteY0" fmla="*/ 0 h 687175"/>
              <a:gd name="connsiteX1" fmla="*/ 126863 w 128491"/>
              <a:gd name="connsiteY1" fmla="*/ 323193 h 687175"/>
              <a:gd name="connsiteX2" fmla="*/ 111099 w 128491"/>
              <a:gd name="connsiteY2" fmla="*/ 685800 h 687175"/>
              <a:gd name="connsiteX0" fmla="*/ 739 w 140401"/>
              <a:gd name="connsiteY0" fmla="*/ 0 h 685800"/>
              <a:gd name="connsiteX1" fmla="*/ 126863 w 140401"/>
              <a:gd name="connsiteY1" fmla="*/ 323193 h 685800"/>
              <a:gd name="connsiteX2" fmla="*/ 111099 w 140401"/>
              <a:gd name="connsiteY2" fmla="*/ 685800 h 685800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724 w 134196"/>
              <a:gd name="connsiteY0" fmla="*/ 0 h 717331"/>
              <a:gd name="connsiteX1" fmla="*/ 126848 w 134196"/>
              <a:gd name="connsiteY1" fmla="*/ 323193 h 717331"/>
              <a:gd name="connsiteX2" fmla="*/ 95318 w 134196"/>
              <a:gd name="connsiteY2" fmla="*/ 717331 h 717331"/>
              <a:gd name="connsiteX0" fmla="*/ 1123 w 155584"/>
              <a:gd name="connsiteY0" fmla="*/ 0 h 717331"/>
              <a:gd name="connsiteX1" fmla="*/ 127247 w 155584"/>
              <a:gd name="connsiteY1" fmla="*/ 323193 h 717331"/>
              <a:gd name="connsiteX2" fmla="*/ 95717 w 155584"/>
              <a:gd name="connsiteY2" fmla="*/ 717331 h 717331"/>
              <a:gd name="connsiteX0" fmla="*/ 0 w 154461"/>
              <a:gd name="connsiteY0" fmla="*/ 0 h 717331"/>
              <a:gd name="connsiteX1" fmla="*/ 126124 w 154461"/>
              <a:gd name="connsiteY1" fmla="*/ 323193 h 717331"/>
              <a:gd name="connsiteX2" fmla="*/ 94594 w 154461"/>
              <a:gd name="connsiteY2" fmla="*/ 717331 h 717331"/>
              <a:gd name="connsiteX0" fmla="*/ 0 w 150005"/>
              <a:gd name="connsiteY0" fmla="*/ 0 h 717331"/>
              <a:gd name="connsiteX1" fmla="*/ 126124 w 150005"/>
              <a:gd name="connsiteY1" fmla="*/ 323193 h 717331"/>
              <a:gd name="connsiteX2" fmla="*/ 94594 w 150005"/>
              <a:gd name="connsiteY2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8968"/>
              <a:gd name="connsiteY0" fmla="*/ 0 h 717331"/>
              <a:gd name="connsiteX1" fmla="*/ 126124 w 158968"/>
              <a:gd name="connsiteY1" fmla="*/ 323193 h 717331"/>
              <a:gd name="connsiteX2" fmla="*/ 157655 w 158968"/>
              <a:gd name="connsiteY2" fmla="*/ 354724 h 717331"/>
              <a:gd name="connsiteX3" fmla="*/ 94594 w 158968"/>
              <a:gd name="connsiteY3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655"/>
              <a:gd name="connsiteY0" fmla="*/ 0 h 717331"/>
              <a:gd name="connsiteX1" fmla="*/ 157655 w 157655"/>
              <a:gd name="connsiteY1" fmla="*/ 354724 h 717331"/>
              <a:gd name="connsiteX2" fmla="*/ 94594 w 157655"/>
              <a:gd name="connsiteY2" fmla="*/ 717331 h 717331"/>
              <a:gd name="connsiteX0" fmla="*/ 0 w 157809"/>
              <a:gd name="connsiteY0" fmla="*/ 0 h 717331"/>
              <a:gd name="connsiteX1" fmla="*/ 157655 w 157809"/>
              <a:gd name="connsiteY1" fmla="*/ 354724 h 717331"/>
              <a:gd name="connsiteX2" fmla="*/ 94594 w 157809"/>
              <a:gd name="connsiteY2" fmla="*/ 717331 h 717331"/>
              <a:gd name="connsiteX0" fmla="*/ 0 w 159832"/>
              <a:gd name="connsiteY0" fmla="*/ 0 h 784006"/>
              <a:gd name="connsiteX1" fmla="*/ 157655 w 159832"/>
              <a:gd name="connsiteY1" fmla="*/ 354724 h 784006"/>
              <a:gd name="connsiteX2" fmla="*/ 94594 w 159832"/>
              <a:gd name="connsiteY2" fmla="*/ 784006 h 784006"/>
              <a:gd name="connsiteX0" fmla="*/ 0 w 130250"/>
              <a:gd name="connsiteY0" fmla="*/ 0 h 755431"/>
              <a:gd name="connsiteX1" fmla="*/ 129080 w 130250"/>
              <a:gd name="connsiteY1" fmla="*/ 326149 h 755431"/>
              <a:gd name="connsiteX2" fmla="*/ 66019 w 130250"/>
              <a:gd name="connsiteY2" fmla="*/ 755431 h 755431"/>
              <a:gd name="connsiteX0" fmla="*/ 0 w 129145"/>
              <a:gd name="connsiteY0" fmla="*/ 0 h 747548"/>
              <a:gd name="connsiteX1" fmla="*/ 129080 w 129145"/>
              <a:gd name="connsiteY1" fmla="*/ 326149 h 747548"/>
              <a:gd name="connsiteX2" fmla="*/ 18723 w 129145"/>
              <a:gd name="connsiteY2" fmla="*/ 747548 h 747548"/>
              <a:gd name="connsiteX0" fmla="*/ 1761310 w 1761782"/>
              <a:gd name="connsiteY0" fmla="*/ 410625 h 438697"/>
              <a:gd name="connsiteX1" fmla="*/ 110357 w 1761782"/>
              <a:gd name="connsiteY1" fmla="*/ 17298 h 438697"/>
              <a:gd name="connsiteX2" fmla="*/ 0 w 1761782"/>
              <a:gd name="connsiteY2" fmla="*/ 438697 h 438697"/>
              <a:gd name="connsiteX0" fmla="*/ 1721458 w 1721932"/>
              <a:gd name="connsiteY0" fmla="*/ 646077 h 652489"/>
              <a:gd name="connsiteX1" fmla="*/ 70505 w 1721932"/>
              <a:gd name="connsiteY1" fmla="*/ 252750 h 652489"/>
              <a:gd name="connsiteX2" fmla="*/ 0 w 1721932"/>
              <a:gd name="connsiteY2" fmla="*/ 6064 h 652489"/>
              <a:gd name="connsiteX0" fmla="*/ 1721458 w 1722273"/>
              <a:gd name="connsiteY0" fmla="*/ 644844 h 652747"/>
              <a:gd name="connsiteX1" fmla="*/ 787832 w 1722273"/>
              <a:gd name="connsiteY1" fmla="*/ 371429 h 652747"/>
              <a:gd name="connsiteX2" fmla="*/ 0 w 1722273"/>
              <a:gd name="connsiteY2" fmla="*/ 4831 h 652747"/>
              <a:gd name="connsiteX0" fmla="*/ 1721458 w 1722705"/>
              <a:gd name="connsiteY0" fmla="*/ 644844 h 658337"/>
              <a:gd name="connsiteX1" fmla="*/ 787832 w 1722705"/>
              <a:gd name="connsiteY1" fmla="*/ 371429 h 658337"/>
              <a:gd name="connsiteX2" fmla="*/ 0 w 1722705"/>
              <a:gd name="connsiteY2" fmla="*/ 4831 h 658337"/>
              <a:gd name="connsiteX0" fmla="*/ 1721458 w 1722273"/>
              <a:gd name="connsiteY0" fmla="*/ 644844 h 652747"/>
              <a:gd name="connsiteX1" fmla="*/ 787832 w 1722273"/>
              <a:gd name="connsiteY1" fmla="*/ 371429 h 652747"/>
              <a:gd name="connsiteX2" fmla="*/ 0 w 1722273"/>
              <a:gd name="connsiteY2" fmla="*/ 4831 h 652747"/>
              <a:gd name="connsiteX0" fmla="*/ 1721458 w 1722812"/>
              <a:gd name="connsiteY0" fmla="*/ 648796 h 664790"/>
              <a:gd name="connsiteX1" fmla="*/ 787832 w 1722812"/>
              <a:gd name="connsiteY1" fmla="*/ 375381 h 664790"/>
              <a:gd name="connsiteX2" fmla="*/ 0 w 1722812"/>
              <a:gd name="connsiteY2" fmla="*/ 8783 h 664790"/>
              <a:gd name="connsiteX0" fmla="*/ 1721458 w 1722609"/>
              <a:gd name="connsiteY0" fmla="*/ 647790 h 666818"/>
              <a:gd name="connsiteX1" fmla="*/ 681560 w 1722609"/>
              <a:gd name="connsiteY1" fmla="*/ 417201 h 666818"/>
              <a:gd name="connsiteX2" fmla="*/ 0 w 1722609"/>
              <a:gd name="connsiteY2" fmla="*/ 7777 h 666818"/>
              <a:gd name="connsiteX0" fmla="*/ 1694891 w 1695883"/>
              <a:gd name="connsiteY0" fmla="*/ 680813 h 697291"/>
              <a:gd name="connsiteX1" fmla="*/ 654993 w 1695883"/>
              <a:gd name="connsiteY1" fmla="*/ 450224 h 697291"/>
              <a:gd name="connsiteX2" fmla="*/ 0 w 1695883"/>
              <a:gd name="connsiteY2" fmla="*/ 6539 h 697291"/>
              <a:gd name="connsiteX0" fmla="*/ 1694891 w 1695884"/>
              <a:gd name="connsiteY0" fmla="*/ 674274 h 690752"/>
              <a:gd name="connsiteX1" fmla="*/ 654993 w 1695884"/>
              <a:gd name="connsiteY1" fmla="*/ 443685 h 690752"/>
              <a:gd name="connsiteX2" fmla="*/ 0 w 1695884"/>
              <a:gd name="connsiteY2" fmla="*/ 0 h 690752"/>
              <a:gd name="connsiteX0" fmla="*/ 1389363 w 1390299"/>
              <a:gd name="connsiteY0" fmla="*/ 597187 h 612920"/>
              <a:gd name="connsiteX1" fmla="*/ 349465 w 1390299"/>
              <a:gd name="connsiteY1" fmla="*/ 366598 h 612920"/>
              <a:gd name="connsiteX2" fmla="*/ 0 w 1390299"/>
              <a:gd name="connsiteY2" fmla="*/ 0 h 612920"/>
              <a:gd name="connsiteX0" fmla="*/ 645469 w 648759"/>
              <a:gd name="connsiteY0" fmla="*/ 631448 h 645646"/>
              <a:gd name="connsiteX1" fmla="*/ 349465 w 648759"/>
              <a:gd name="connsiteY1" fmla="*/ 366598 h 645646"/>
              <a:gd name="connsiteX2" fmla="*/ 0 w 648759"/>
              <a:gd name="connsiteY2" fmla="*/ 0 h 645646"/>
              <a:gd name="connsiteX0" fmla="*/ 645469 w 647959"/>
              <a:gd name="connsiteY0" fmla="*/ 631448 h 646070"/>
              <a:gd name="connsiteX1" fmla="*/ 269762 w 647959"/>
              <a:gd name="connsiteY1" fmla="*/ 375164 h 646070"/>
              <a:gd name="connsiteX2" fmla="*/ 0 w 647959"/>
              <a:gd name="connsiteY2" fmla="*/ 0 h 646070"/>
              <a:gd name="connsiteX0" fmla="*/ 539199 w 542617"/>
              <a:gd name="connsiteY0" fmla="*/ 717099 h 728777"/>
              <a:gd name="connsiteX1" fmla="*/ 269762 w 542617"/>
              <a:gd name="connsiteY1" fmla="*/ 375164 h 728777"/>
              <a:gd name="connsiteX2" fmla="*/ 0 w 542617"/>
              <a:gd name="connsiteY2" fmla="*/ 0 h 728777"/>
              <a:gd name="connsiteX0" fmla="*/ 539199 w 539199"/>
              <a:gd name="connsiteY0" fmla="*/ 717099 h 717099"/>
              <a:gd name="connsiteX1" fmla="*/ 269762 w 539199"/>
              <a:gd name="connsiteY1" fmla="*/ 37516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50208 w 539199"/>
              <a:gd name="connsiteY1" fmla="*/ 392295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50208 w 539199"/>
              <a:gd name="connsiteY1" fmla="*/ 392295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0356 w 539199"/>
              <a:gd name="connsiteY1" fmla="*/ 35803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0356 w 539199"/>
              <a:gd name="connsiteY1" fmla="*/ 35803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0356 w 539199"/>
              <a:gd name="connsiteY1" fmla="*/ 358034 h 717099"/>
              <a:gd name="connsiteX2" fmla="*/ 0 w 539199"/>
              <a:gd name="connsiteY2" fmla="*/ 0 h 717099"/>
              <a:gd name="connsiteX0" fmla="*/ 539199 w 539199"/>
              <a:gd name="connsiteY0" fmla="*/ 717099 h 717099"/>
              <a:gd name="connsiteX1" fmla="*/ 116859 w 539199"/>
              <a:gd name="connsiteY1" fmla="*/ 387388 h 717099"/>
              <a:gd name="connsiteX2" fmla="*/ 0 w 539199"/>
              <a:gd name="connsiteY2" fmla="*/ 0 h 717099"/>
              <a:gd name="connsiteX0" fmla="*/ 571717 w 571717"/>
              <a:gd name="connsiteY0" fmla="*/ 735969 h 735969"/>
              <a:gd name="connsiteX1" fmla="*/ 116859 w 571717"/>
              <a:gd name="connsiteY1" fmla="*/ 387388 h 735969"/>
              <a:gd name="connsiteX2" fmla="*/ 0 w 571717"/>
              <a:gd name="connsiteY2" fmla="*/ 0 h 735969"/>
              <a:gd name="connsiteX0" fmla="*/ 571717 w 571717"/>
              <a:gd name="connsiteY0" fmla="*/ 735969 h 735969"/>
              <a:gd name="connsiteX1" fmla="*/ 116859 w 571717"/>
              <a:gd name="connsiteY1" fmla="*/ 387388 h 735969"/>
              <a:gd name="connsiteX2" fmla="*/ 0 w 571717"/>
              <a:gd name="connsiteY2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571717 w 571717"/>
              <a:gd name="connsiteY0" fmla="*/ 735969 h 735969"/>
              <a:gd name="connsiteX1" fmla="*/ 0 w 571717"/>
              <a:gd name="connsiteY1" fmla="*/ 0 h 735969"/>
              <a:gd name="connsiteX0" fmla="*/ 861924 w 861924"/>
              <a:gd name="connsiteY0" fmla="*/ 1030284 h 1030284"/>
              <a:gd name="connsiteX1" fmla="*/ 0 w 861924"/>
              <a:gd name="connsiteY1" fmla="*/ 0 h 1030284"/>
              <a:gd name="connsiteX0" fmla="*/ 861924 w 861924"/>
              <a:gd name="connsiteY0" fmla="*/ 1030284 h 1030284"/>
              <a:gd name="connsiteX1" fmla="*/ 0 w 861924"/>
              <a:gd name="connsiteY1" fmla="*/ 0 h 1030284"/>
              <a:gd name="connsiteX0" fmla="*/ 861924 w 861924"/>
              <a:gd name="connsiteY0" fmla="*/ 1030284 h 1030284"/>
              <a:gd name="connsiteX1" fmla="*/ 0 w 861924"/>
              <a:gd name="connsiteY1" fmla="*/ 0 h 1030284"/>
              <a:gd name="connsiteX0" fmla="*/ 861924 w 861924"/>
              <a:gd name="connsiteY0" fmla="*/ 1030284 h 1030284"/>
              <a:gd name="connsiteX1" fmla="*/ 0 w 861924"/>
              <a:gd name="connsiteY1" fmla="*/ 0 h 103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924" h="1030284">
                <a:moveTo>
                  <a:pt x="861924" y="1030284"/>
                </a:moveTo>
                <a:cubicBezTo>
                  <a:pt x="754159" y="656043"/>
                  <a:pt x="453230" y="240138"/>
                  <a:pt x="0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6326361" y="5269894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same</a:t>
            </a:r>
            <a:endParaRPr lang="en-US" sz="1200" i="1" dirty="0"/>
          </a:p>
        </p:txBody>
      </p:sp>
      <p:grpSp>
        <p:nvGrpSpPr>
          <p:cNvPr id="150" name="Group 15"/>
          <p:cNvGrpSpPr>
            <a:grpSpLocks/>
          </p:cNvGrpSpPr>
          <p:nvPr/>
        </p:nvGrpSpPr>
        <p:grpSpPr bwMode="auto">
          <a:xfrm>
            <a:off x="5250207" y="5442543"/>
            <a:ext cx="222676" cy="222676"/>
            <a:chOff x="2496" y="2592"/>
            <a:chExt cx="240" cy="240"/>
          </a:xfrm>
        </p:grpSpPr>
        <p:sp>
          <p:nvSpPr>
            <p:cNvPr id="151" name="Line 13"/>
            <p:cNvSpPr>
              <a:spLocks noChangeShapeType="1"/>
            </p:cNvSpPr>
            <p:nvPr/>
          </p:nvSpPr>
          <p:spPr bwMode="auto">
            <a:xfrm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Line 14"/>
            <p:cNvSpPr>
              <a:spLocks noChangeShapeType="1"/>
            </p:cNvSpPr>
            <p:nvPr/>
          </p:nvSpPr>
          <p:spPr bwMode="auto">
            <a:xfrm flipH="1">
              <a:off x="2496" y="2592"/>
              <a:ext cx="240" cy="24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" name="Freeform 4"/>
          <p:cNvSpPr>
            <a:spLocks/>
          </p:cNvSpPr>
          <p:nvPr/>
        </p:nvSpPr>
        <p:spPr bwMode="auto">
          <a:xfrm>
            <a:off x="6341089" y="5051806"/>
            <a:ext cx="265157" cy="279612"/>
          </a:xfrm>
          <a:custGeom>
            <a:avLst/>
            <a:gdLst>
              <a:gd name="T0" fmla="*/ 1428930154 w 587"/>
              <a:gd name="T1" fmla="*/ 269657650 h 619"/>
              <a:gd name="T2" fmla="*/ 1479333306 w 587"/>
              <a:gd name="T3" fmla="*/ 0 h 619"/>
              <a:gd name="T4" fmla="*/ 420867113 w 587"/>
              <a:gd name="T5" fmla="*/ 1184474040 h 619"/>
              <a:gd name="T6" fmla="*/ 226814184 w 587"/>
              <a:gd name="T7" fmla="*/ 856853561 h 619"/>
              <a:gd name="T8" fmla="*/ 0 w 587"/>
              <a:gd name="T9" fmla="*/ 940019553 h 619"/>
              <a:gd name="T10" fmla="*/ 403225216 w 587"/>
              <a:gd name="T11" fmla="*/ 1559978306 h 619"/>
              <a:gd name="T12" fmla="*/ 1428930154 w 587"/>
              <a:gd name="T13" fmla="*/ 269657650 h 6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" h="619">
                <a:moveTo>
                  <a:pt x="567" y="107"/>
                </a:moveTo>
                <a:cubicBezTo>
                  <a:pt x="569" y="66"/>
                  <a:pt x="576" y="39"/>
                  <a:pt x="587" y="0"/>
                </a:cubicBezTo>
                <a:cubicBezTo>
                  <a:pt x="520" y="61"/>
                  <a:pt x="303" y="255"/>
                  <a:pt x="167" y="470"/>
                </a:cubicBezTo>
                <a:cubicBezTo>
                  <a:pt x="134" y="416"/>
                  <a:pt x="122" y="374"/>
                  <a:pt x="90" y="340"/>
                </a:cubicBezTo>
                <a:cubicBezTo>
                  <a:pt x="56" y="366"/>
                  <a:pt x="45" y="357"/>
                  <a:pt x="0" y="373"/>
                </a:cubicBezTo>
                <a:cubicBezTo>
                  <a:pt x="66" y="421"/>
                  <a:pt x="136" y="547"/>
                  <a:pt x="160" y="619"/>
                </a:cubicBezTo>
                <a:cubicBezTo>
                  <a:pt x="323" y="341"/>
                  <a:pt x="387" y="258"/>
                  <a:pt x="567" y="107"/>
                </a:cubicBez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endParaRPr lang="en-US"/>
          </a:p>
        </p:txBody>
      </p:sp>
      <p:cxnSp>
        <p:nvCxnSpPr>
          <p:cNvPr id="154" name="Straight Connector 153"/>
          <p:cNvCxnSpPr/>
          <p:nvPr/>
        </p:nvCxnSpPr>
        <p:spPr>
          <a:xfrm>
            <a:off x="459468" y="3276600"/>
            <a:ext cx="601419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5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742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Linguistic Deconstruction of Other Query Patterns (3)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54363" y="911423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area managers are in the same pod as their lab manager?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01940" y="1253370"/>
            <a:ext cx="680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63300"/>
                </a:solidFill>
              </a:rPr>
              <a:t>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l1</a:t>
            </a:r>
            <a:r>
              <a:rPr lang="en-US" sz="1400" dirty="0" smtClean="0">
                <a:solidFill>
                  <a:srgbClr val="663300"/>
                </a:solidFill>
              </a:rPr>
              <a:t>}  {relation}  {comparator}  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l2</a:t>
            </a:r>
            <a:r>
              <a:rPr lang="en-US" sz="1400" dirty="0" smtClean="0">
                <a:solidFill>
                  <a:srgbClr val="663300"/>
                </a:solidFill>
              </a:rPr>
              <a:t>}  {coordinator}  {relation}  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l3</a:t>
            </a:r>
            <a:r>
              <a:rPr lang="en-US" sz="1400" dirty="0" smtClean="0">
                <a:solidFill>
                  <a:srgbClr val="663300"/>
                </a:solidFill>
              </a:rPr>
              <a:t>} </a:t>
            </a:r>
            <a:endParaRPr lang="en-US" sz="1400" dirty="0">
              <a:solidFill>
                <a:srgbClr val="6633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63879" y="2306216"/>
            <a:ext cx="5344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area managers are in the same pod as the printer?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54124" y="2985169"/>
            <a:ext cx="585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63300"/>
                </a:solidFill>
              </a:rPr>
              <a:t>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l1</a:t>
            </a:r>
            <a:r>
              <a:rPr lang="en-US" sz="1400" dirty="0" smtClean="0">
                <a:solidFill>
                  <a:srgbClr val="663300"/>
                </a:solidFill>
              </a:rPr>
              <a:t>}   {relation}  {comparator}  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l2</a:t>
            </a:r>
            <a:r>
              <a:rPr lang="en-US" sz="1400" dirty="0" smtClean="0">
                <a:solidFill>
                  <a:srgbClr val="663300"/>
                </a:solidFill>
              </a:rPr>
              <a:t>}  {coordinator}  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l3</a:t>
            </a:r>
            <a:r>
              <a:rPr lang="en-US" sz="1400" dirty="0" smtClean="0">
                <a:solidFill>
                  <a:srgbClr val="663300"/>
                </a:solidFill>
              </a:rPr>
              <a:t>} </a:t>
            </a:r>
            <a:endParaRPr lang="en-US" sz="1400" dirty="0">
              <a:solidFill>
                <a:srgbClr val="6633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44506" y="2644770"/>
            <a:ext cx="5864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z="1600" dirty="0" err="1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</a:t>
            </a: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 has a larger screen than the </a:t>
            </a:r>
            <a:r>
              <a:rPr lang="en-US" sz="1600" dirty="0" err="1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4?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98293" y="5788223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63300"/>
                </a:solidFill>
              </a:rPr>
              <a:t>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l1</a:t>
            </a:r>
            <a:r>
              <a:rPr lang="en-US" sz="1400" dirty="0" smtClean="0">
                <a:solidFill>
                  <a:srgbClr val="663300"/>
                </a:solidFill>
              </a:rPr>
              <a:t>}  {relation}  {comparator}  {coordinator}  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l2</a:t>
            </a:r>
            <a:r>
              <a:rPr lang="en-US" sz="1400" dirty="0" smtClean="0">
                <a:solidFill>
                  <a:srgbClr val="663300"/>
                </a:solidFill>
              </a:rPr>
              <a:t>}</a:t>
            </a:r>
            <a:endParaRPr lang="en-US" sz="1400" dirty="0">
              <a:solidFill>
                <a:srgbClr val="6633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96315" y="5446426"/>
            <a:ext cx="5112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z="1600" dirty="0" err="1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</a:t>
            </a: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 costs more than the </a:t>
            </a:r>
            <a:r>
              <a:rPr lang="en-US" sz="1600" dirty="0" err="1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4?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86798" y="4038015"/>
            <a:ext cx="5921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z="1600" dirty="0" err="1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</a:t>
            </a: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 has a screen larger than the </a:t>
            </a:r>
            <a:r>
              <a:rPr lang="en-US" sz="1600" dirty="0" err="1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4?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03818" y="4393579"/>
            <a:ext cx="580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63300"/>
                </a:solidFill>
              </a:rPr>
              <a:t>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l1</a:t>
            </a:r>
            <a:r>
              <a:rPr lang="en-US" sz="1400" dirty="0" smtClean="0">
                <a:solidFill>
                  <a:srgbClr val="663300"/>
                </a:solidFill>
              </a:rPr>
              <a:t>}  {relation}  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l2</a:t>
            </a:r>
            <a:r>
              <a:rPr lang="en-US" sz="1400" dirty="0" smtClean="0">
                <a:solidFill>
                  <a:srgbClr val="663300"/>
                </a:solidFill>
              </a:rPr>
              <a:t>}  {comparator}  {coordinator}  {entity-</a:t>
            </a:r>
            <a:r>
              <a:rPr lang="en-US" sz="1400" dirty="0" smtClean="0">
                <a:solidFill>
                  <a:srgbClr val="663300"/>
                </a:solidFill>
                <a:latin typeface="Symbol" panose="05050102010706020507" pitchFamily="18" charset="2"/>
              </a:rPr>
              <a:t>l3</a:t>
            </a:r>
            <a:r>
              <a:rPr lang="en-US" sz="1400" dirty="0" smtClean="0">
                <a:solidFill>
                  <a:srgbClr val="663300"/>
                </a:solidFill>
              </a:rPr>
              <a:t>} </a:t>
            </a:r>
            <a:endParaRPr lang="en-US" sz="1400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3591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LogicalForm</a:t>
            </a:r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73668" y="648830"/>
            <a:ext cx="288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</a:t>
            </a:r>
            <a:r>
              <a:rPr lang="en-US" sz="1200" dirty="0" smtClean="0"/>
              <a:t>nput utterance (many equivalent forms)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371600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Otto Classic LF Interpretation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7869" y="1371600"/>
            <a:ext cx="3102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Linguistic Deconstruction LF Interpretation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90004" y="2085201"/>
            <a:ext cx="2957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Mentalese</a:t>
            </a:r>
            <a:r>
              <a:rPr lang="en-US" sz="1200" dirty="0" smtClean="0"/>
              <a:t> LF Interpretation (graph, sets)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5800" y="2694801"/>
            <a:ext cx="3139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Internal Java object structure (graphs, sets)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0955" y="4572000"/>
            <a:ext cx="2795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Mentalese</a:t>
            </a:r>
            <a:r>
              <a:rPr lang="en-US" sz="1200" dirty="0" smtClean="0"/>
              <a:t> LF Response  (graph, sets)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7862" y="5361801"/>
            <a:ext cx="268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Response Linguistic Construction LF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117" y="6019800"/>
            <a:ext cx="3332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Response utterance (mirror of input utterance)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94386" y="6022803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Response utterance  (many forms)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4872" y="3241982"/>
            <a:ext cx="1667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 Java function </a:t>
            </a:r>
          </a:p>
          <a:p>
            <a:pPr algn="ctr"/>
            <a:r>
              <a:rPr lang="en-US" sz="1200" dirty="0" smtClean="0"/>
              <a:t>(recursive </a:t>
            </a:r>
            <a:r>
              <a:rPr lang="en-US" sz="1200" dirty="0" err="1" smtClean="0"/>
              <a:t>db</a:t>
            </a:r>
            <a:r>
              <a:rPr lang="en-US" sz="1200" dirty="0" smtClean="0"/>
              <a:t> queries)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3000" y="5361801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Otto Classic LF 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95800" y="3886200"/>
            <a:ext cx="3139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Internal Java object structure (graphs, sets)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8169" y="3249848"/>
            <a:ext cx="2781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Reasoning Engine (graph search, +...)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172202" y="5029200"/>
            <a:ext cx="1400173" cy="0"/>
          </a:xfrm>
          <a:prstGeom prst="straightConnector1">
            <a:avLst/>
          </a:prstGeom>
          <a:ln w="38100">
            <a:solidFill>
              <a:srgbClr val="A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441669" y="2667000"/>
            <a:ext cx="3178331" cy="152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819400" y="925829"/>
            <a:ext cx="955681" cy="445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374330" y="925484"/>
            <a:ext cx="883470" cy="42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867400" y="1656493"/>
            <a:ext cx="0" cy="42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872162" y="2324100"/>
            <a:ext cx="0" cy="42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872162" y="2971800"/>
            <a:ext cx="0" cy="347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872162" y="3510236"/>
            <a:ext cx="4762" cy="42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76925" y="4162425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867400" y="4848999"/>
            <a:ext cx="0" cy="583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867400" y="5638800"/>
            <a:ext cx="0" cy="423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057400" y="1758700"/>
            <a:ext cx="0" cy="13866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057400" y="3868941"/>
            <a:ext cx="0" cy="13866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057400" y="5637639"/>
            <a:ext cx="0" cy="382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680936" y="1673158"/>
            <a:ext cx="437744" cy="1614792"/>
          </a:xfrm>
          <a:custGeom>
            <a:avLst/>
            <a:gdLst>
              <a:gd name="connsiteX0" fmla="*/ 0 w 542889"/>
              <a:gd name="connsiteY0" fmla="*/ 1630051 h 1630051"/>
              <a:gd name="connsiteX1" fmla="*/ 525294 w 542889"/>
              <a:gd name="connsiteY1" fmla="*/ 54170 h 1630051"/>
              <a:gd name="connsiteX2" fmla="*/ 428017 w 542889"/>
              <a:gd name="connsiteY2" fmla="*/ 336272 h 1630051"/>
              <a:gd name="connsiteX0" fmla="*/ 0 w 527594"/>
              <a:gd name="connsiteY0" fmla="*/ 1751033 h 1751033"/>
              <a:gd name="connsiteX1" fmla="*/ 525294 w 527594"/>
              <a:gd name="connsiteY1" fmla="*/ 175152 h 1751033"/>
              <a:gd name="connsiteX2" fmla="*/ 204280 w 527594"/>
              <a:gd name="connsiteY2" fmla="*/ 38965 h 1751033"/>
              <a:gd name="connsiteX0" fmla="*/ 0 w 204280"/>
              <a:gd name="connsiteY0" fmla="*/ 1712068 h 1712068"/>
              <a:gd name="connsiteX1" fmla="*/ 126460 w 204280"/>
              <a:gd name="connsiteY1" fmla="*/ 749030 h 1712068"/>
              <a:gd name="connsiteX2" fmla="*/ 204280 w 204280"/>
              <a:gd name="connsiteY2" fmla="*/ 0 h 1712068"/>
              <a:gd name="connsiteX0" fmla="*/ 0 w 476654"/>
              <a:gd name="connsiteY0" fmla="*/ 1673158 h 1673158"/>
              <a:gd name="connsiteX1" fmla="*/ 126460 w 476654"/>
              <a:gd name="connsiteY1" fmla="*/ 710120 h 1673158"/>
              <a:gd name="connsiteX2" fmla="*/ 476654 w 476654"/>
              <a:gd name="connsiteY2" fmla="*/ 0 h 1673158"/>
              <a:gd name="connsiteX0" fmla="*/ 0 w 476654"/>
              <a:gd name="connsiteY0" fmla="*/ 1673158 h 1673158"/>
              <a:gd name="connsiteX1" fmla="*/ 126460 w 476654"/>
              <a:gd name="connsiteY1" fmla="*/ 710120 h 1673158"/>
              <a:gd name="connsiteX2" fmla="*/ 476654 w 476654"/>
              <a:gd name="connsiteY2" fmla="*/ 0 h 1673158"/>
              <a:gd name="connsiteX0" fmla="*/ 0 w 476654"/>
              <a:gd name="connsiteY0" fmla="*/ 1673158 h 1673158"/>
              <a:gd name="connsiteX1" fmla="*/ 126460 w 476654"/>
              <a:gd name="connsiteY1" fmla="*/ 710120 h 1673158"/>
              <a:gd name="connsiteX2" fmla="*/ 476654 w 476654"/>
              <a:gd name="connsiteY2" fmla="*/ 0 h 1673158"/>
              <a:gd name="connsiteX0" fmla="*/ 0 w 437744"/>
              <a:gd name="connsiteY0" fmla="*/ 1614792 h 1614792"/>
              <a:gd name="connsiteX1" fmla="*/ 126460 w 437744"/>
              <a:gd name="connsiteY1" fmla="*/ 651754 h 1614792"/>
              <a:gd name="connsiteX2" fmla="*/ 437744 w 437744"/>
              <a:gd name="connsiteY2" fmla="*/ 0 h 1614792"/>
              <a:gd name="connsiteX0" fmla="*/ 0 w 437744"/>
              <a:gd name="connsiteY0" fmla="*/ 1614792 h 1614792"/>
              <a:gd name="connsiteX1" fmla="*/ 97277 w 437744"/>
              <a:gd name="connsiteY1" fmla="*/ 719848 h 1614792"/>
              <a:gd name="connsiteX2" fmla="*/ 437744 w 437744"/>
              <a:gd name="connsiteY2" fmla="*/ 0 h 1614792"/>
              <a:gd name="connsiteX0" fmla="*/ 0 w 437744"/>
              <a:gd name="connsiteY0" fmla="*/ 1614792 h 1614792"/>
              <a:gd name="connsiteX1" fmla="*/ 97277 w 437744"/>
              <a:gd name="connsiteY1" fmla="*/ 719848 h 1614792"/>
              <a:gd name="connsiteX2" fmla="*/ 437744 w 437744"/>
              <a:gd name="connsiteY2" fmla="*/ 0 h 1614792"/>
              <a:gd name="connsiteX0" fmla="*/ 0 w 437744"/>
              <a:gd name="connsiteY0" fmla="*/ 1614792 h 1614792"/>
              <a:gd name="connsiteX1" fmla="*/ 437744 w 437744"/>
              <a:gd name="connsiteY1" fmla="*/ 0 h 1614792"/>
              <a:gd name="connsiteX0" fmla="*/ 0 w 437744"/>
              <a:gd name="connsiteY0" fmla="*/ 1614792 h 1614792"/>
              <a:gd name="connsiteX1" fmla="*/ 437744 w 437744"/>
              <a:gd name="connsiteY1" fmla="*/ 0 h 1614792"/>
              <a:gd name="connsiteX0" fmla="*/ 0 w 437744"/>
              <a:gd name="connsiteY0" fmla="*/ 1614792 h 1614792"/>
              <a:gd name="connsiteX1" fmla="*/ 437744 w 437744"/>
              <a:gd name="connsiteY1" fmla="*/ 0 h 161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744" h="1614792">
                <a:moveTo>
                  <a:pt x="0" y="1614792"/>
                </a:moveTo>
                <a:cubicBezTo>
                  <a:pt x="38911" y="1066801"/>
                  <a:pt x="165369" y="577174"/>
                  <a:pt x="437744" y="0"/>
                </a:cubicBezTo>
              </a:path>
            </a:pathLst>
          </a:custGeom>
          <a:noFill/>
          <a:ln w="6350">
            <a:solidFill>
              <a:srgbClr val="C00000"/>
            </a:solidFill>
            <a:headEnd type="triangle" w="sm" len="lg"/>
            <a:tailEnd type="triangle"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 flipV="1">
            <a:off x="686995" y="3688639"/>
            <a:ext cx="437744" cy="1614792"/>
          </a:xfrm>
          <a:custGeom>
            <a:avLst/>
            <a:gdLst>
              <a:gd name="connsiteX0" fmla="*/ 0 w 542889"/>
              <a:gd name="connsiteY0" fmla="*/ 1630051 h 1630051"/>
              <a:gd name="connsiteX1" fmla="*/ 525294 w 542889"/>
              <a:gd name="connsiteY1" fmla="*/ 54170 h 1630051"/>
              <a:gd name="connsiteX2" fmla="*/ 428017 w 542889"/>
              <a:gd name="connsiteY2" fmla="*/ 336272 h 1630051"/>
              <a:gd name="connsiteX0" fmla="*/ 0 w 527594"/>
              <a:gd name="connsiteY0" fmla="*/ 1751033 h 1751033"/>
              <a:gd name="connsiteX1" fmla="*/ 525294 w 527594"/>
              <a:gd name="connsiteY1" fmla="*/ 175152 h 1751033"/>
              <a:gd name="connsiteX2" fmla="*/ 204280 w 527594"/>
              <a:gd name="connsiteY2" fmla="*/ 38965 h 1751033"/>
              <a:gd name="connsiteX0" fmla="*/ 0 w 204280"/>
              <a:gd name="connsiteY0" fmla="*/ 1712068 h 1712068"/>
              <a:gd name="connsiteX1" fmla="*/ 126460 w 204280"/>
              <a:gd name="connsiteY1" fmla="*/ 749030 h 1712068"/>
              <a:gd name="connsiteX2" fmla="*/ 204280 w 204280"/>
              <a:gd name="connsiteY2" fmla="*/ 0 h 1712068"/>
              <a:gd name="connsiteX0" fmla="*/ 0 w 476654"/>
              <a:gd name="connsiteY0" fmla="*/ 1673158 h 1673158"/>
              <a:gd name="connsiteX1" fmla="*/ 126460 w 476654"/>
              <a:gd name="connsiteY1" fmla="*/ 710120 h 1673158"/>
              <a:gd name="connsiteX2" fmla="*/ 476654 w 476654"/>
              <a:gd name="connsiteY2" fmla="*/ 0 h 1673158"/>
              <a:gd name="connsiteX0" fmla="*/ 0 w 476654"/>
              <a:gd name="connsiteY0" fmla="*/ 1673158 h 1673158"/>
              <a:gd name="connsiteX1" fmla="*/ 126460 w 476654"/>
              <a:gd name="connsiteY1" fmla="*/ 710120 h 1673158"/>
              <a:gd name="connsiteX2" fmla="*/ 476654 w 476654"/>
              <a:gd name="connsiteY2" fmla="*/ 0 h 1673158"/>
              <a:gd name="connsiteX0" fmla="*/ 0 w 476654"/>
              <a:gd name="connsiteY0" fmla="*/ 1673158 h 1673158"/>
              <a:gd name="connsiteX1" fmla="*/ 126460 w 476654"/>
              <a:gd name="connsiteY1" fmla="*/ 710120 h 1673158"/>
              <a:gd name="connsiteX2" fmla="*/ 476654 w 476654"/>
              <a:gd name="connsiteY2" fmla="*/ 0 h 1673158"/>
              <a:gd name="connsiteX0" fmla="*/ 0 w 437744"/>
              <a:gd name="connsiteY0" fmla="*/ 1614792 h 1614792"/>
              <a:gd name="connsiteX1" fmla="*/ 126460 w 437744"/>
              <a:gd name="connsiteY1" fmla="*/ 651754 h 1614792"/>
              <a:gd name="connsiteX2" fmla="*/ 437744 w 437744"/>
              <a:gd name="connsiteY2" fmla="*/ 0 h 1614792"/>
              <a:gd name="connsiteX0" fmla="*/ 0 w 437744"/>
              <a:gd name="connsiteY0" fmla="*/ 1614792 h 1614792"/>
              <a:gd name="connsiteX1" fmla="*/ 97277 w 437744"/>
              <a:gd name="connsiteY1" fmla="*/ 719848 h 1614792"/>
              <a:gd name="connsiteX2" fmla="*/ 437744 w 437744"/>
              <a:gd name="connsiteY2" fmla="*/ 0 h 1614792"/>
              <a:gd name="connsiteX0" fmla="*/ 0 w 437744"/>
              <a:gd name="connsiteY0" fmla="*/ 1614792 h 1614792"/>
              <a:gd name="connsiteX1" fmla="*/ 97277 w 437744"/>
              <a:gd name="connsiteY1" fmla="*/ 719848 h 1614792"/>
              <a:gd name="connsiteX2" fmla="*/ 437744 w 437744"/>
              <a:gd name="connsiteY2" fmla="*/ 0 h 1614792"/>
              <a:gd name="connsiteX0" fmla="*/ 0 w 437744"/>
              <a:gd name="connsiteY0" fmla="*/ 1614792 h 1614792"/>
              <a:gd name="connsiteX1" fmla="*/ 437744 w 437744"/>
              <a:gd name="connsiteY1" fmla="*/ 0 h 1614792"/>
              <a:gd name="connsiteX0" fmla="*/ 0 w 437744"/>
              <a:gd name="connsiteY0" fmla="*/ 1614792 h 1614792"/>
              <a:gd name="connsiteX1" fmla="*/ 437744 w 437744"/>
              <a:gd name="connsiteY1" fmla="*/ 0 h 1614792"/>
              <a:gd name="connsiteX0" fmla="*/ 0 w 437744"/>
              <a:gd name="connsiteY0" fmla="*/ 1614792 h 1614792"/>
              <a:gd name="connsiteX1" fmla="*/ 437744 w 437744"/>
              <a:gd name="connsiteY1" fmla="*/ 0 h 161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744" h="1614792">
                <a:moveTo>
                  <a:pt x="0" y="1614792"/>
                </a:moveTo>
                <a:cubicBezTo>
                  <a:pt x="38911" y="1066801"/>
                  <a:pt x="165369" y="577174"/>
                  <a:pt x="437744" y="0"/>
                </a:cubicBezTo>
              </a:path>
            </a:pathLst>
          </a:custGeom>
          <a:noFill/>
          <a:ln w="6350">
            <a:solidFill>
              <a:srgbClr val="C00000"/>
            </a:solidFill>
            <a:headEnd type="triangle" w="sm" len="lg"/>
            <a:tailEnd type="triangle"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61913" y="3311781"/>
            <a:ext cx="1198672" cy="307777"/>
            <a:chOff x="61913" y="3311781"/>
            <a:chExt cx="1198672" cy="30777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1913" y="3487100"/>
              <a:ext cx="1198672" cy="0"/>
            </a:xfrm>
            <a:prstGeom prst="line">
              <a:avLst/>
            </a:prstGeom>
            <a:ln>
              <a:solidFill>
                <a:srgbClr val="99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409575" y="3390574"/>
              <a:ext cx="533095" cy="193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1900" y="3311781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990000"/>
                  </a:solidFill>
                </a:rPr>
                <a:t>mirror</a:t>
              </a:r>
              <a:endParaRPr lang="en-US" sz="1400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77984" y="1358057"/>
            <a:ext cx="618308" cy="571766"/>
            <a:chOff x="3039292" y="1371600"/>
            <a:chExt cx="618308" cy="571766"/>
          </a:xfrm>
        </p:grpSpPr>
        <p:sp>
          <p:nvSpPr>
            <p:cNvPr id="82" name="Rectangle 81"/>
            <p:cNvSpPr/>
            <p:nvPr/>
          </p:nvSpPr>
          <p:spPr>
            <a:xfrm>
              <a:off x="3041266" y="1371600"/>
              <a:ext cx="616334" cy="533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3039292" y="1371600"/>
              <a:ext cx="1974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41266" y="1371600"/>
              <a:ext cx="6163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657600" y="1371600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039292" y="1905000"/>
              <a:ext cx="61633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088482" y="15740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DM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29390" y="1402198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Otto Classic</a:t>
            </a:r>
            <a:endParaRPr lang="en-US" sz="8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160503" y="5140568"/>
            <a:ext cx="739305" cy="560889"/>
            <a:chOff x="3021811" y="5055914"/>
            <a:chExt cx="739305" cy="560889"/>
          </a:xfrm>
        </p:grpSpPr>
        <p:sp>
          <p:nvSpPr>
            <p:cNvPr id="88" name="Rectangle 87"/>
            <p:cNvSpPr/>
            <p:nvPr/>
          </p:nvSpPr>
          <p:spPr>
            <a:xfrm rot="10800000">
              <a:off x="3088482" y="5055914"/>
              <a:ext cx="616334" cy="533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10800000" flipV="1">
              <a:off x="3704816" y="5055914"/>
              <a:ext cx="1974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3088482" y="5589314"/>
              <a:ext cx="6163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0800000">
              <a:off x="3088482" y="5055914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10800000">
              <a:off x="3090456" y="5055914"/>
              <a:ext cx="61633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021811" y="5087987"/>
              <a:ext cx="7393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Otto Classic</a:t>
              </a:r>
              <a:endParaRPr lang="en-US" sz="8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126752" y="5247471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DM</a:t>
              </a:r>
              <a:endParaRPr lang="en-US" dirty="0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7780252" y="2085201"/>
            <a:ext cx="1291264" cy="31704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772400" y="2855148"/>
            <a:ext cx="134043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past dialog </a:t>
            </a:r>
          </a:p>
          <a:p>
            <a:r>
              <a:rPr lang="en-US" sz="1000" dirty="0"/>
              <a:t> </a:t>
            </a:r>
            <a:r>
              <a:rPr lang="en-US" sz="1000" dirty="0" smtClean="0"/>
              <a:t>   (</a:t>
            </a:r>
            <a:r>
              <a:rPr lang="en-US" sz="1000" dirty="0" err="1" smtClean="0"/>
              <a:t>mentalese</a:t>
            </a:r>
            <a:r>
              <a:rPr lang="en-US" sz="1000" dirty="0" smtClean="0"/>
              <a:t> LF)</a:t>
            </a:r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 smtClean="0"/>
              <a:t>sentence complexity</a:t>
            </a:r>
          </a:p>
          <a:p>
            <a:r>
              <a:rPr lang="en-US" sz="1000" dirty="0" smtClean="0"/>
              <a:t>verbosity</a:t>
            </a:r>
          </a:p>
          <a:p>
            <a:r>
              <a:rPr lang="en-US" sz="1000" dirty="0" smtClean="0"/>
              <a:t>pronouns +/-</a:t>
            </a:r>
          </a:p>
          <a:p>
            <a:r>
              <a:rPr lang="en-US" sz="1000" dirty="0" smtClean="0"/>
              <a:t>models of user </a:t>
            </a:r>
          </a:p>
          <a:p>
            <a:r>
              <a:rPr lang="en-US" sz="1000" dirty="0"/>
              <a:t> </a:t>
            </a:r>
            <a:r>
              <a:rPr lang="en-US" sz="1000" dirty="0" smtClean="0"/>
              <a:t>  knowledge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97534" y="2221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 / DM</a:t>
            </a:r>
            <a:endParaRPr lang="en-US" dirty="0"/>
          </a:p>
        </p:txBody>
      </p:sp>
      <p:sp>
        <p:nvSpPr>
          <p:cNvPr id="109" name="Left Brace 108"/>
          <p:cNvSpPr/>
          <p:nvPr/>
        </p:nvSpPr>
        <p:spPr>
          <a:xfrm>
            <a:off x="7604725" y="4452938"/>
            <a:ext cx="148335" cy="755040"/>
          </a:xfrm>
          <a:prstGeom prst="leftBrace">
            <a:avLst>
              <a:gd name="adj1" fmla="val 34018"/>
              <a:gd name="adj2" fmla="val 7649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3161489" y="1643974"/>
            <a:ext cx="1376417" cy="4749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Rules: Referring to Entities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0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29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EA1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 Weak Entity Typing  </a:t>
            </a:r>
            <a:endParaRPr lang="en-US" sz="2400" dirty="0">
              <a:solidFill>
                <a:srgbClr val="5EA1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533400"/>
            <a:ext cx="8534400" cy="446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0862" y="914400"/>
            <a:ext cx="306686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Kyle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Kyle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Kyle Dent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Kyle Dent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Dent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&lt;- person</a:t>
            </a:r>
          </a:p>
          <a:p>
            <a:r>
              <a:rPr lang="en-US" sz="1200" dirty="0" err="1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man</a:t>
            </a:r>
          </a:p>
          <a:p>
            <a:r>
              <a:rPr lang="en-US" sz="1200" dirty="0" err="1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woman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him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her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IAL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group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lab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&lt;- 1601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EntityCat</a:t>
            </a:r>
            <a:r>
              <a:rPr lang="en-US" sz="1200" dirty="0" smtClean="0">
                <a:latin typeface="Courier New" panose="02070309020205020404" pitchFamily="49" charset="0"/>
                <a:ea typeface="Batang" panose="02030600000101010101" pitchFamily="18" charset="-127"/>
                <a:cs typeface="Courier New" panose="02070309020205020404" pitchFamily="49" charset="0"/>
              </a:rPr>
              <a:t> &lt;- budget center 1601</a:t>
            </a:r>
          </a:p>
          <a:p>
            <a:endParaRPr lang="en-US" sz="1200" dirty="0" smtClean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0" y="1447800"/>
            <a:ext cx="195438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person name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generic person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attributed person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pronouns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organization name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generic organization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attributed organization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4942114"/>
            <a:ext cx="6970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exploration: </a:t>
            </a:r>
          </a:p>
          <a:p>
            <a:endParaRPr lang="en-US" sz="1600" dirty="0" smtClean="0">
              <a:solidFill>
                <a:srgbClr val="66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Entity Typing: pass ambiguity on to the reasoning side and let </a:t>
            </a:r>
          </a:p>
          <a:p>
            <a:pPr marL="571500" indent="-114300"/>
            <a:r>
              <a:rPr lang="en-US" sz="1600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semantic knowledge figure it out.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 KB queries by graph matching.  </a:t>
            </a:r>
            <a:endParaRPr lang="en-US" sz="1600" dirty="0">
              <a:solidFill>
                <a:srgbClr val="66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17838</TotalTime>
  <Words>7346</Words>
  <Application>Microsoft Office PowerPoint</Application>
  <PresentationFormat>On-screen Show (4:3)</PresentationFormat>
  <Paragraphs>2200</Paragraphs>
  <Slides>117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117</vt:i4>
      </vt:variant>
    </vt:vector>
  </HeadingPairs>
  <TitlesOfParts>
    <vt:vector size="120" baseType="lpstr"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PARC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Saund, Eric &lt;saund@parc.com&gt;</dc:creator>
  <cp:lastModifiedBy>Saund, Eric &lt;saund@parc.com&gt;</cp:lastModifiedBy>
  <cp:revision>283</cp:revision>
  <dcterms:created xsi:type="dcterms:W3CDTF">2016-08-16T17:19:20Z</dcterms:created>
  <dcterms:modified xsi:type="dcterms:W3CDTF">2017-01-17T22:17:45Z</dcterms:modified>
</cp:coreProperties>
</file>